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58" r:id="rId14"/>
    <p:sldId id="267" r:id="rId15"/>
    <p:sldId id="272" r:id="rId16"/>
    <p:sldId id="273" r:id="rId17"/>
    <p:sldId id="274" r:id="rId18"/>
    <p:sldId id="270" r:id="rId19"/>
    <p:sldId id="289" r:id="rId20"/>
    <p:sldId id="290" r:id="rId21"/>
    <p:sldId id="294" r:id="rId22"/>
    <p:sldId id="275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268" r:id="rId32"/>
    <p:sldId id="291" r:id="rId33"/>
    <p:sldId id="276" r:id="rId34"/>
    <p:sldId id="269" r:id="rId35"/>
    <p:sldId id="292" r:id="rId36"/>
    <p:sldId id="277" r:id="rId37"/>
    <p:sldId id="293" r:id="rId38"/>
    <p:sldId id="271" r:id="rId39"/>
    <p:sldId id="257" r:id="rId4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9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2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0761AA-B1D1-4027-81C2-E9D7FBCA413C}" type="doc">
      <dgm:prSet loTypeId="urn:microsoft.com/office/officeart/2005/8/layout/default#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AE108BC-2901-4983-899C-8F2B33A4A0AD}">
      <dgm:prSet phldrT="[Текст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ПОСЛЕ</a:t>
          </a:r>
          <a:r>
            <a:rPr lang="ru-RU" dirty="0" smtClean="0"/>
            <a:t> регистрации на курс</a:t>
          </a:r>
          <a:endParaRPr lang="ru-RU" dirty="0"/>
        </a:p>
      </dgm:t>
    </dgm:pt>
    <dgm:pt modelId="{95D670FC-0F2F-4FB3-84AD-302BBFE82F7B}" type="parTrans" cxnId="{DBE865E5-5311-4EC8-ACD2-287A87257247}">
      <dgm:prSet/>
      <dgm:spPr/>
      <dgm:t>
        <a:bodyPr/>
        <a:lstStyle/>
        <a:p>
          <a:endParaRPr lang="ru-RU"/>
        </a:p>
      </dgm:t>
    </dgm:pt>
    <dgm:pt modelId="{80A46C1C-69DD-4BBC-9B8A-0DF68ADB390A}" type="sibTrans" cxnId="{DBE865E5-5311-4EC8-ACD2-287A87257247}">
      <dgm:prSet/>
      <dgm:spPr/>
      <dgm:t>
        <a:bodyPr/>
        <a:lstStyle/>
        <a:p>
          <a:endParaRPr lang="ru-RU"/>
        </a:p>
      </dgm:t>
    </dgm:pt>
    <dgm:pt modelId="{B0BC433A-CFA6-4DDB-9851-5E594371B9DE}">
      <dgm:prSet phldrT="[Текст]"/>
      <dgm:spPr/>
      <dgm:t>
        <a:bodyPr/>
        <a:lstStyle/>
        <a:p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ДО</a:t>
          </a:r>
          <a:r>
            <a:rPr lang="ru-RU" dirty="0" smtClean="0"/>
            <a:t> регистрации на курс</a:t>
          </a:r>
          <a:endParaRPr lang="ru-RU" dirty="0"/>
        </a:p>
      </dgm:t>
    </dgm:pt>
    <dgm:pt modelId="{0CCE46EF-4D57-4CB1-B9FD-F07622AAB284}" type="sibTrans" cxnId="{D7DD2FBC-B6C0-49AD-8000-CA81F4F626A2}">
      <dgm:prSet/>
      <dgm:spPr/>
      <dgm:t>
        <a:bodyPr/>
        <a:lstStyle/>
        <a:p>
          <a:endParaRPr lang="ru-RU"/>
        </a:p>
      </dgm:t>
    </dgm:pt>
    <dgm:pt modelId="{6CC6C77B-B7F5-419E-A1B0-B320C6955E34}" type="parTrans" cxnId="{D7DD2FBC-B6C0-49AD-8000-CA81F4F626A2}">
      <dgm:prSet/>
      <dgm:spPr/>
      <dgm:t>
        <a:bodyPr/>
        <a:lstStyle/>
        <a:p>
          <a:endParaRPr lang="ru-RU"/>
        </a:p>
      </dgm:t>
    </dgm:pt>
    <dgm:pt modelId="{246327CC-1F04-4E2A-B4A6-84740DC21FA7}" type="pres">
      <dgm:prSet presAssocID="{FC0761AA-B1D1-4027-81C2-E9D7FBCA413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E4CE9B-67CF-4243-B63B-070342AC2729}" type="pres">
      <dgm:prSet presAssocID="{B0BC433A-CFA6-4DDB-9851-5E594371B9DE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061B28-3D43-4392-A0AF-8D56011054DF}" type="pres">
      <dgm:prSet presAssocID="{0CCE46EF-4D57-4CB1-B9FD-F07622AAB284}" presName="sibTrans" presStyleCnt="0"/>
      <dgm:spPr/>
    </dgm:pt>
    <dgm:pt modelId="{368B2409-1B82-446E-A670-A3A4693C72EF}" type="pres">
      <dgm:prSet presAssocID="{4AE108BC-2901-4983-899C-8F2B33A4A0AD}" presName="node" presStyleLbl="node1" presStyleIdx="1" presStyleCnt="2" custLinFactNeighborX="26" custLinFactNeighborY="10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E865E5-5311-4EC8-ACD2-287A87257247}" srcId="{FC0761AA-B1D1-4027-81C2-E9D7FBCA413C}" destId="{4AE108BC-2901-4983-899C-8F2B33A4A0AD}" srcOrd="1" destOrd="0" parTransId="{95D670FC-0F2F-4FB3-84AD-302BBFE82F7B}" sibTransId="{80A46C1C-69DD-4BBC-9B8A-0DF68ADB390A}"/>
    <dgm:cxn modelId="{8C3081C9-8219-4E80-81DA-D6010C507480}" type="presOf" srcId="{4AE108BC-2901-4983-899C-8F2B33A4A0AD}" destId="{368B2409-1B82-446E-A670-A3A4693C72EF}" srcOrd="0" destOrd="0" presId="urn:microsoft.com/office/officeart/2005/8/layout/default#2"/>
    <dgm:cxn modelId="{D7DD2FBC-B6C0-49AD-8000-CA81F4F626A2}" srcId="{FC0761AA-B1D1-4027-81C2-E9D7FBCA413C}" destId="{B0BC433A-CFA6-4DDB-9851-5E594371B9DE}" srcOrd="0" destOrd="0" parTransId="{6CC6C77B-B7F5-419E-A1B0-B320C6955E34}" sibTransId="{0CCE46EF-4D57-4CB1-B9FD-F07622AAB284}"/>
    <dgm:cxn modelId="{69DF5B92-49C7-4C18-8616-77446FA82628}" type="presOf" srcId="{B0BC433A-CFA6-4DDB-9851-5E594371B9DE}" destId="{B0E4CE9B-67CF-4243-B63B-070342AC2729}" srcOrd="0" destOrd="0" presId="urn:microsoft.com/office/officeart/2005/8/layout/default#2"/>
    <dgm:cxn modelId="{F297F90B-43E6-44F8-A80D-A30C609A8BA2}" type="presOf" srcId="{FC0761AA-B1D1-4027-81C2-E9D7FBCA413C}" destId="{246327CC-1F04-4E2A-B4A6-84740DC21FA7}" srcOrd="0" destOrd="0" presId="urn:microsoft.com/office/officeart/2005/8/layout/default#2"/>
    <dgm:cxn modelId="{5F4E3E17-3AA2-4CD3-B7A4-C6CF1866E310}" type="presParOf" srcId="{246327CC-1F04-4E2A-B4A6-84740DC21FA7}" destId="{B0E4CE9B-67CF-4243-B63B-070342AC2729}" srcOrd="0" destOrd="0" presId="urn:microsoft.com/office/officeart/2005/8/layout/default#2"/>
    <dgm:cxn modelId="{690CCDD0-989A-489E-B59C-7F7976A93612}" type="presParOf" srcId="{246327CC-1F04-4E2A-B4A6-84740DC21FA7}" destId="{35061B28-3D43-4392-A0AF-8D56011054DF}" srcOrd="1" destOrd="0" presId="urn:microsoft.com/office/officeart/2005/8/layout/default#2"/>
    <dgm:cxn modelId="{EB49AA6F-7EE8-41AA-9968-8E8F8202EBD2}" type="presParOf" srcId="{246327CC-1F04-4E2A-B4A6-84740DC21FA7}" destId="{368B2409-1B82-446E-A670-A3A4693C72EF}" srcOrd="2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E4CE9B-67CF-4243-B63B-070342AC2729}">
      <dsp:nvSpPr>
        <dsp:cNvPr id="0" name=""/>
        <dsp:cNvSpPr/>
      </dsp:nvSpPr>
      <dsp:spPr>
        <a:xfrm>
          <a:off x="0" y="217794"/>
          <a:ext cx="3610983" cy="216658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>
              <a:solidFill>
                <a:schemeClr val="accent2">
                  <a:lumMod val="50000"/>
                </a:schemeClr>
              </a:solidFill>
            </a:rPr>
            <a:t>ДО</a:t>
          </a:r>
          <a:r>
            <a:rPr lang="ru-RU" sz="4300" kern="1200" dirty="0" smtClean="0"/>
            <a:t> регистрации на курс</a:t>
          </a:r>
          <a:endParaRPr lang="ru-RU" sz="4300" kern="1200" dirty="0"/>
        </a:p>
      </dsp:txBody>
      <dsp:txXfrm>
        <a:off x="0" y="217794"/>
        <a:ext cx="3610983" cy="2166589"/>
      </dsp:txXfrm>
    </dsp:sp>
    <dsp:sp modelId="{368B2409-1B82-446E-A670-A3A4693C72EF}">
      <dsp:nvSpPr>
        <dsp:cNvPr id="0" name=""/>
        <dsp:cNvSpPr/>
      </dsp:nvSpPr>
      <dsp:spPr>
        <a:xfrm>
          <a:off x="0" y="2767690"/>
          <a:ext cx="3610983" cy="2166589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>
              <a:solidFill>
                <a:schemeClr val="accent2">
                  <a:lumMod val="50000"/>
                </a:schemeClr>
              </a:solidFill>
            </a:rPr>
            <a:t>ПОСЛЕ</a:t>
          </a:r>
          <a:r>
            <a:rPr lang="ru-RU" sz="4300" kern="1200" dirty="0" smtClean="0"/>
            <a:t> регистрации на курс</a:t>
          </a:r>
          <a:endParaRPr lang="ru-RU" sz="4300" kern="1200" dirty="0"/>
        </a:p>
      </dsp:txBody>
      <dsp:txXfrm>
        <a:off x="0" y="2767690"/>
        <a:ext cx="3610983" cy="21665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66184-7F29-41E0-9881-1758ED62C5D9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2D20A-9C30-442B-BDAC-448550C41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992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66184-7F29-41E0-9881-1758ED62C5D9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2D20A-9C30-442B-BDAC-448550C41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194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66184-7F29-41E0-9881-1758ED62C5D9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2D20A-9C30-442B-BDAC-448550C41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503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66184-7F29-41E0-9881-1758ED62C5D9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2D20A-9C30-442B-BDAC-448550C41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288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66184-7F29-41E0-9881-1758ED62C5D9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2D20A-9C30-442B-BDAC-448550C41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647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66184-7F29-41E0-9881-1758ED62C5D9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2D20A-9C30-442B-BDAC-448550C41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620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66184-7F29-41E0-9881-1758ED62C5D9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2D20A-9C30-442B-BDAC-448550C41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813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66184-7F29-41E0-9881-1758ED62C5D9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2D20A-9C30-442B-BDAC-448550C41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563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66184-7F29-41E0-9881-1758ED62C5D9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2D20A-9C30-442B-BDAC-448550C41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962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66184-7F29-41E0-9881-1758ED62C5D9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2D20A-9C30-442B-BDAC-448550C41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496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66184-7F29-41E0-9881-1758ED62C5D9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2D20A-9C30-442B-BDAC-448550C41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39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66184-7F29-41E0-9881-1758ED62C5D9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2D20A-9C30-442B-BDAC-448550C41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69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Требования </a:t>
            </a:r>
            <a:r>
              <a:rPr lang="ru-RU" dirty="0" smtClean="0"/>
              <a:t>и рекомендации </a:t>
            </a:r>
            <a:r>
              <a:rPr lang="ru-RU" dirty="0" smtClean="0"/>
              <a:t>к </a:t>
            </a:r>
            <a:r>
              <a:rPr lang="ru-RU" dirty="0" smtClean="0"/>
              <a:t>разработке </a:t>
            </a:r>
            <a:r>
              <a:rPr lang="ru-RU" dirty="0"/>
              <a:t>контента курса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87788" y="4477801"/>
            <a:ext cx="3590825" cy="1655762"/>
          </a:xfrm>
        </p:spPr>
        <p:txBody>
          <a:bodyPr/>
          <a:lstStyle/>
          <a:p>
            <a:pPr algn="l"/>
            <a:r>
              <a:rPr lang="ru-RU" dirty="0" smtClean="0"/>
              <a:t>Начальник </a:t>
            </a:r>
            <a:r>
              <a:rPr lang="ru-RU" dirty="0" err="1" smtClean="0"/>
              <a:t>УМРиОТ</a:t>
            </a:r>
            <a:r>
              <a:rPr lang="ru-RU" dirty="0" smtClean="0"/>
              <a:t> </a:t>
            </a:r>
            <a:endParaRPr lang="en-US" dirty="0" smtClean="0"/>
          </a:p>
          <a:p>
            <a:pPr algn="l"/>
            <a:r>
              <a:rPr lang="ru-RU" dirty="0" smtClean="0"/>
              <a:t>Саксенбаева </a:t>
            </a:r>
            <a:r>
              <a:rPr lang="ru-RU" dirty="0" smtClean="0"/>
              <a:t>Ж.С.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1650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 l="20711" t="18499" r="37569" b="33780"/>
          <a:stretch>
            <a:fillRect/>
          </a:stretch>
        </p:blipFill>
        <p:spPr bwMode="auto">
          <a:xfrm>
            <a:off x="2135560" y="476672"/>
            <a:ext cx="590465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 l="19870" t="40485" r="20864" b="39382"/>
          <a:stretch>
            <a:fillRect/>
          </a:stretch>
        </p:blipFill>
        <p:spPr bwMode="auto">
          <a:xfrm>
            <a:off x="4079777" y="4293097"/>
            <a:ext cx="6058863" cy="1112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24018" t="50547" r="37395" b="42751"/>
          <a:stretch>
            <a:fillRect/>
          </a:stretch>
        </p:blipFill>
        <p:spPr bwMode="auto">
          <a:xfrm>
            <a:off x="2567608" y="5733256"/>
            <a:ext cx="688876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727848" y="116632"/>
            <a:ext cx="5493296" cy="2740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600" b="1" dirty="0">
                <a:latin typeface="+mj-lt"/>
                <a:ea typeface="+mj-ea"/>
                <a:cs typeface="+mj-cs"/>
              </a:rPr>
              <a:t>6. Условия получения сертификата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559496" y="0"/>
            <a:ext cx="8219256" cy="418058"/>
          </a:xfrm>
          <a:prstGeom prst="rect">
            <a:avLst/>
          </a:prstGeom>
        </p:spPr>
        <p:txBody>
          <a:bodyPr>
            <a:normAutofit fontScale="60000" lnSpcReduction="20000"/>
          </a:bodyPr>
          <a:lstStyle/>
          <a:p>
            <a:pPr>
              <a:spcBef>
                <a:spcPct val="0"/>
              </a:spcBef>
              <a:defRPr/>
            </a:pPr>
            <a:r>
              <a:rPr lang="ru-RU" sz="440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До регистрации</a:t>
            </a:r>
            <a:endParaRPr lang="ru-RU" sz="4400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1387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91544" y="11663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После регистрации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919536" y="1196752"/>
            <a:ext cx="8229600" cy="532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Приветственное слово!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18973" t="28832" r="34859" b="23681"/>
          <a:stretch>
            <a:fillRect/>
          </a:stretch>
        </p:blipFill>
        <p:spPr bwMode="auto">
          <a:xfrm>
            <a:off x="456610" y="1687931"/>
            <a:ext cx="5780312" cy="322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print"/>
          <a:srcRect l="19203" t="11441" r="36575" b="13094"/>
          <a:stretch>
            <a:fillRect/>
          </a:stretch>
        </p:blipFill>
        <p:spPr bwMode="auto">
          <a:xfrm>
            <a:off x="5951984" y="1687931"/>
            <a:ext cx="5780670" cy="483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703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19203" t="25775" r="32562" b="-48"/>
          <a:stretch>
            <a:fillRect/>
          </a:stretch>
        </p:blipFill>
        <p:spPr bwMode="auto">
          <a:xfrm>
            <a:off x="296214" y="548679"/>
            <a:ext cx="5620274" cy="4449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104112" y="69269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Объявления каждую неделю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56040" y="2564905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На что обратить внимание, как оценивается этот модуль и …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54046" y="1484784"/>
            <a:ext cx="4613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Периодичность – желательно 1 раз в неделю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 l="32525" t="24576" r="35089" b="49074"/>
          <a:stretch>
            <a:fillRect/>
          </a:stretch>
        </p:blipFill>
        <p:spPr bwMode="auto">
          <a:xfrm>
            <a:off x="4871864" y="4149080"/>
            <a:ext cx="5796136" cy="2533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631504" y="5517233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Можно оформить как любую страницу </a:t>
            </a:r>
            <a:r>
              <a:rPr lang="en-US" dirty="0"/>
              <a:t>HTML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797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536" y="26064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Основа структуры МООК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19536" y="1340768"/>
            <a:ext cx="9400994" cy="3629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Разделы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(модули) –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1 Неделя</a:t>
            </a:r>
            <a:r>
              <a:rPr lang="ru-RU" sz="2400" dirty="0" smtClean="0"/>
              <a:t>!  </a:t>
            </a:r>
          </a:p>
          <a:p>
            <a:pPr>
              <a:buNone/>
            </a:pPr>
            <a:endParaRPr lang="ru-RU" sz="2400" dirty="0"/>
          </a:p>
          <a:p>
            <a:pPr>
              <a:buNone/>
            </a:pPr>
            <a:r>
              <a:rPr lang="ru-RU" sz="2400" dirty="0" smtClean="0"/>
              <a:t>Среднее количество модулей (разделов) в МООК – 5–8 (максимальное количество модулей – 14). </a:t>
            </a:r>
          </a:p>
          <a:p>
            <a:pPr marL="0" indent="0">
              <a:buNone/>
            </a:pPr>
            <a:r>
              <a:rPr lang="ru-RU" sz="2400" dirty="0" smtClean="0"/>
              <a:t>Каждый </a:t>
            </a:r>
            <a:r>
              <a:rPr lang="ru-RU" sz="2400" dirty="0"/>
              <a:t>модуль представляет собой </a:t>
            </a:r>
            <a:r>
              <a:rPr lang="ru-RU" sz="2400" b="1" dirty="0"/>
              <a:t>логически завершенный </a:t>
            </a:r>
            <a:r>
              <a:rPr lang="ru-RU" sz="2400" dirty="0"/>
              <a:t>блок учебных материалов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r>
              <a:rPr lang="ru-RU" sz="2400" dirty="0" smtClean="0"/>
              <a:t> </a:t>
            </a:r>
            <a:r>
              <a:rPr lang="ru-RU" sz="2400" dirty="0"/>
              <a:t>Учебная нагрузка на слушателей в рамках изучения модуля может составлять </a:t>
            </a:r>
            <a:r>
              <a:rPr lang="ru-RU" sz="2400" b="1" dirty="0"/>
              <a:t>6–8 академических часов </a:t>
            </a:r>
            <a:r>
              <a:rPr lang="ru-RU" sz="2400" dirty="0"/>
              <a:t>(в редких случаях 12 ч. и более).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919037" y="5137193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b="1" dirty="0">
                <a:solidFill>
                  <a:srgbClr val="FF0000"/>
                </a:solidFill>
              </a:rPr>
              <a:t>Раздел</a:t>
            </a:r>
            <a:r>
              <a:rPr lang="ru-RU" dirty="0"/>
              <a:t> – это стандартный учебный продукт, включающий четко обозначенный объем знаний и умений, предназначенный для изучения в течение определенного времени (недели), или зачетная единица. </a:t>
            </a:r>
          </a:p>
        </p:txBody>
      </p:sp>
    </p:spTree>
    <p:extLst>
      <p:ext uri="{BB962C8B-B14F-4D97-AF65-F5344CB8AC3E}">
        <p14:creationId xmlns:p14="http://schemas.microsoft.com/office/powerpoint/2010/main" val="198293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626" y="107547"/>
            <a:ext cx="10515600" cy="920359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Раздел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6836" y="951688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 </a:t>
            </a:r>
            <a:r>
              <a:rPr lang="ru-RU" sz="2400" dirty="0"/>
              <a:t>В состав материалов каждого модуля </a:t>
            </a:r>
            <a:r>
              <a:rPr lang="ru-RU" sz="2400" b="1" dirty="0">
                <a:solidFill>
                  <a:srgbClr val="FF0000"/>
                </a:solidFill>
              </a:rPr>
              <a:t>обязательно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входят подразделы:</a:t>
            </a:r>
          </a:p>
          <a:p>
            <a:r>
              <a:rPr lang="ru-RU" sz="2400" dirty="0" smtClean="0"/>
              <a:t>Лекции (6–10 </a:t>
            </a:r>
            <a:r>
              <a:rPr lang="ru-RU" sz="2400" dirty="0" err="1" smtClean="0"/>
              <a:t>видеолекций</a:t>
            </a:r>
            <a:r>
              <a:rPr lang="ru-RU" sz="2400" dirty="0" smtClean="0"/>
              <a:t>);</a:t>
            </a:r>
          </a:p>
          <a:p>
            <a:endParaRPr lang="ru-RU" sz="2400" dirty="0" smtClean="0"/>
          </a:p>
          <a:p>
            <a:r>
              <a:rPr lang="ru-RU" sz="2400" dirty="0" smtClean="0"/>
              <a:t>Тест</a:t>
            </a:r>
            <a:r>
              <a:rPr lang="ru-RU" sz="2400" dirty="0"/>
              <a:t>, направленный на оценку уровня понимания материалов </a:t>
            </a:r>
            <a:r>
              <a:rPr lang="ru-RU" sz="2400" dirty="0" smtClean="0"/>
              <a:t>модуля;</a:t>
            </a:r>
          </a:p>
          <a:p>
            <a:endParaRPr lang="ru-RU" sz="2400" dirty="0" smtClean="0"/>
          </a:p>
          <a:p>
            <a:r>
              <a:rPr lang="ru-RU" sz="2400" dirty="0" smtClean="0"/>
              <a:t>Задания (итоговое по модулю);</a:t>
            </a:r>
          </a:p>
          <a:p>
            <a:endParaRPr lang="ru-RU" sz="2400" dirty="0" smtClean="0"/>
          </a:p>
          <a:p>
            <a:pPr algn="just"/>
            <a:r>
              <a:rPr lang="ru-RU" sz="2400" dirty="0" smtClean="0"/>
              <a:t>Дополнительная информация (исторические факты, примеры математических и физических задач и пр.);</a:t>
            </a:r>
          </a:p>
          <a:p>
            <a:endParaRPr lang="ru-RU" sz="2400" dirty="0"/>
          </a:p>
          <a:p>
            <a:r>
              <a:rPr lang="ru-RU" sz="2400" dirty="0"/>
              <a:t> В конце обучения участникам необходимо выполнить итоговый экзамен, на основании которого выдается сертификат</a:t>
            </a:r>
            <a:endParaRPr lang="ru-RU" sz="2400" dirty="0" smtClean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7970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17595" t="13566" r="18092" b="-48"/>
          <a:stretch>
            <a:fillRect/>
          </a:stretch>
        </p:blipFill>
        <p:spPr bwMode="auto">
          <a:xfrm>
            <a:off x="2423592" y="825260"/>
            <a:ext cx="7230636" cy="526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03512" y="148478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Раздел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75520" y="357301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Подраздел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23992" y="98072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Блоки</a:t>
            </a:r>
          </a:p>
        </p:txBody>
      </p:sp>
      <p:sp>
        <p:nvSpPr>
          <p:cNvPr id="8" name="Овал 7"/>
          <p:cNvSpPr/>
          <p:nvPr/>
        </p:nvSpPr>
        <p:spPr>
          <a:xfrm>
            <a:off x="1703512" y="1844824"/>
            <a:ext cx="2448272" cy="50405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775520" y="3068960"/>
            <a:ext cx="2448272" cy="50405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655840" y="1412776"/>
            <a:ext cx="2448272" cy="50405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93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2" cstate="print"/>
          <a:srcRect l="15068" t="17383" r="32333" b="15206"/>
          <a:stretch>
            <a:fillRect/>
          </a:stretch>
        </p:blipFill>
        <p:spPr bwMode="auto">
          <a:xfrm>
            <a:off x="2711624" y="908720"/>
            <a:ext cx="662473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3935760" y="4293096"/>
            <a:ext cx="4248472" cy="122413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007768" y="332657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Создание нового элемента курса</a:t>
            </a:r>
          </a:p>
        </p:txBody>
      </p:sp>
    </p:spTree>
    <p:extLst>
      <p:ext uri="{BB962C8B-B14F-4D97-AF65-F5344CB8AC3E}">
        <p14:creationId xmlns:p14="http://schemas.microsoft.com/office/powerpoint/2010/main" val="409582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Блоки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23797" t="15262" r="25212" b="-48"/>
          <a:stretch>
            <a:fillRect/>
          </a:stretch>
        </p:blipFill>
        <p:spPr bwMode="auto">
          <a:xfrm>
            <a:off x="1991544" y="1268761"/>
            <a:ext cx="6565368" cy="4695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3863752" y="5085184"/>
            <a:ext cx="4392488" cy="108012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151784" y="1412776"/>
            <a:ext cx="648072" cy="36004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735960" y="1412776"/>
            <a:ext cx="648072" cy="36004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320136" y="1412776"/>
            <a:ext cx="648072" cy="36004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943872" y="580526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91944" y="580526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96000" y="580526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2064" y="580526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35760" y="134076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19936" y="126876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320136" y="126876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</a:t>
            </a:r>
          </a:p>
        </p:txBody>
      </p:sp>
      <p:sp>
        <p:nvSpPr>
          <p:cNvPr id="25" name="Овал 24"/>
          <p:cNvSpPr/>
          <p:nvPr/>
        </p:nvSpPr>
        <p:spPr>
          <a:xfrm>
            <a:off x="2063552" y="2564904"/>
            <a:ext cx="1584176" cy="1296144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33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Видеолекции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45465"/>
            <a:ext cx="10515600" cy="463149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err="1" smtClean="0"/>
              <a:t>Видеолекции</a:t>
            </a:r>
            <a:r>
              <a:rPr lang="ru-RU" dirty="0" smtClean="0"/>
              <a:t> </a:t>
            </a:r>
            <a:r>
              <a:rPr lang="ru-RU" dirty="0"/>
              <a:t>являются одним из основных средств обучения в МООК.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err="1" smtClean="0"/>
              <a:t>Видеолекции</a:t>
            </a:r>
            <a:r>
              <a:rPr lang="ru-RU" dirty="0" smtClean="0"/>
              <a:t> </a:t>
            </a:r>
            <a:r>
              <a:rPr lang="ru-RU" dirty="0"/>
              <a:t>для МООК должны быть специально разработаны и записаны с учетом специфики </a:t>
            </a:r>
            <a:r>
              <a:rPr lang="ru-RU" dirty="0" smtClean="0"/>
              <a:t>онлайн обучения</a:t>
            </a:r>
            <a:r>
              <a:rPr lang="ru-RU" dirty="0"/>
              <a:t>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Продолжительность </a:t>
            </a:r>
            <a:r>
              <a:rPr lang="ru-RU" dirty="0"/>
              <a:t>одной </a:t>
            </a:r>
            <a:r>
              <a:rPr lang="ru-RU" dirty="0" err="1"/>
              <a:t>видеолекции</a:t>
            </a:r>
            <a:r>
              <a:rPr lang="ru-RU" dirty="0"/>
              <a:t> не должна превышать 7–12 минут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Запись </a:t>
            </a:r>
            <a:r>
              <a:rPr lang="ru-RU" dirty="0"/>
              <a:t>лекций осуществляется с использованием современных технических и программных средств, позволяющих визуально лучше объяснить концепцию лекции: графического планшета, фотографий, анимации и других мультимедийных элементов.</a:t>
            </a:r>
          </a:p>
        </p:txBody>
      </p:sp>
    </p:spTree>
    <p:extLst>
      <p:ext uri="{BB962C8B-B14F-4D97-AF65-F5344CB8AC3E}">
        <p14:creationId xmlns:p14="http://schemas.microsoft.com/office/powerpoint/2010/main" val="2156519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7953" y="273032"/>
            <a:ext cx="10515600" cy="6086811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Каждая </a:t>
            </a:r>
            <a:r>
              <a:rPr lang="ru-RU" dirty="0" err="1"/>
              <a:t>видеолекция</a:t>
            </a:r>
            <a:r>
              <a:rPr lang="ru-RU" dirty="0"/>
              <a:t> должна сопровождаться </a:t>
            </a:r>
            <a:r>
              <a:rPr lang="ru-RU" b="1" dirty="0"/>
              <a:t>демонстрационным материалом</a:t>
            </a:r>
            <a:r>
              <a:rPr lang="ru-RU" dirty="0"/>
              <a:t>, одним из таких является </a:t>
            </a:r>
            <a:r>
              <a:rPr lang="ru-RU" dirty="0">
                <a:solidFill>
                  <a:srgbClr val="FF0000"/>
                </a:solidFill>
              </a:rPr>
              <a:t>презентация</a:t>
            </a:r>
            <a:r>
              <a:rPr lang="ru-RU" dirty="0"/>
              <a:t>. Слайды презентации должны иметь четкую структуру соответствующей программе. Количество слайдов примерно соответствует длине доклада в минутах (для одной видеозаписи – </a:t>
            </a:r>
            <a:r>
              <a:rPr lang="ru-RU" dirty="0" smtClean="0"/>
              <a:t>6-12</a:t>
            </a:r>
            <a:r>
              <a:rPr lang="ru-RU" dirty="0"/>
              <a:t>). </a:t>
            </a:r>
          </a:p>
          <a:p>
            <a:pPr algn="just"/>
            <a:r>
              <a:rPr lang="ru-RU" dirty="0"/>
              <a:t>Важно помнить, что «презентация» - это не текст лекции, размещенный на слайдах соответствующей программы, а способ наглядно представить учебный материал. В оформлении презентаций выделяют два блока: оформление слайдов и представление информации на них.</a:t>
            </a:r>
          </a:p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r>
              <a:rPr lang="ru-RU" i="1" dirty="0" smtClean="0"/>
              <a:t>Оформление </a:t>
            </a:r>
            <a:r>
              <a:rPr lang="ru-RU" i="1" dirty="0"/>
              <a:t>слайдов:</a:t>
            </a:r>
            <a:endParaRPr lang="ru-RU" dirty="0"/>
          </a:p>
          <a:p>
            <a:pPr lvl="0" algn="just"/>
            <a:r>
              <a:rPr lang="ru-RU" dirty="0"/>
              <a:t>соблюдайте единый стиль оформления слайдов (возможно использование разработанного шаблона, предоставляющего центром МООК по запросу автору);</a:t>
            </a:r>
          </a:p>
          <a:p>
            <a:pPr lvl="0" algn="just"/>
            <a:r>
              <a:rPr lang="ru-RU" dirty="0"/>
              <a:t>постарайтесь воздержаться от использования цветного фона –  это затрудняет чтение и восприятие текста, особенно с экрана, лучше всего читается черный шрифт на белом фоне;</a:t>
            </a:r>
          </a:p>
          <a:p>
            <a:pPr lvl="0"/>
            <a:r>
              <a:rPr lang="ru-RU" dirty="0"/>
              <a:t>в случае представление лекции в формате «говорящая голова» не заполняйте информацией правый нижний угол слайда в размерах 500х500</a:t>
            </a:r>
            <a:r>
              <a:rPr lang="en-US" dirty="0"/>
              <a:t>pi</a:t>
            </a:r>
            <a:r>
              <a:rPr lang="ru-RU" dirty="0"/>
              <a:t>;</a:t>
            </a:r>
          </a:p>
          <a:p>
            <a:pPr lvl="0"/>
            <a:r>
              <a:rPr lang="ru-RU" dirty="0"/>
              <a:t>не используйте тени, так как уменьшается четкость представления информации;</a:t>
            </a:r>
          </a:p>
          <a:p>
            <a:pPr lvl="0"/>
            <a:r>
              <a:rPr lang="ru-RU" dirty="0"/>
              <a:t>используйте возможности анимации на слайдах;</a:t>
            </a:r>
          </a:p>
          <a:p>
            <a:pPr lvl="0"/>
            <a:r>
              <a:rPr lang="ru-RU" dirty="0"/>
              <a:t>рассчитывайте один слайд в среднем на 1 минуту.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9191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619" y="343776"/>
            <a:ext cx="750952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Описание онлайн курса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84039724"/>
              </p:ext>
            </p:extLst>
          </p:nvPr>
        </p:nvGraphicFramePr>
        <p:xfrm>
          <a:off x="7608813" y="1400961"/>
          <a:ext cx="3610983" cy="5129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/>
          <a:srcRect l="19500" t="22831" r="21319"/>
          <a:stretch/>
        </p:blipFill>
        <p:spPr>
          <a:xfrm>
            <a:off x="282633" y="1606424"/>
            <a:ext cx="6750855" cy="480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2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37179"/>
            <a:ext cx="10515600" cy="6022417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i="1" dirty="0" smtClean="0"/>
              <a:t>Представление </a:t>
            </a:r>
            <a:r>
              <a:rPr lang="ru-RU" i="1" dirty="0"/>
              <a:t>информации:</a:t>
            </a:r>
            <a:endParaRPr lang="ru-RU" dirty="0"/>
          </a:p>
          <a:p>
            <a:pPr lvl="0" algn="just"/>
            <a:r>
              <a:rPr lang="ru-RU" dirty="0"/>
              <a:t>каждый слайд должен иметь заголовок (используйте короткие слова и предложения, минимизируйте количество предлогов, наречий, прилагательных);</a:t>
            </a:r>
          </a:p>
          <a:p>
            <a:pPr lvl="0" algn="just"/>
            <a:r>
              <a:rPr lang="ru-RU" dirty="0"/>
              <a:t>в слайде должно быть от 20 до 40 слов (разумный максимум - 80 слов);</a:t>
            </a:r>
          </a:p>
          <a:p>
            <a:pPr lvl="0" algn="just"/>
            <a:r>
              <a:rPr lang="ru-RU" dirty="0"/>
              <a:t>используйте краткие предложения или фразы;</a:t>
            </a:r>
          </a:p>
          <a:p>
            <a:pPr lvl="0" algn="just"/>
            <a:r>
              <a:rPr lang="ru-RU" dirty="0"/>
              <a:t>не переносите слова на слайдах;</a:t>
            </a:r>
          </a:p>
          <a:p>
            <a:pPr lvl="0" algn="just"/>
            <a:r>
              <a:rPr lang="ru-RU" dirty="0"/>
              <a:t>не используйте сплошной текст на слайдах;</a:t>
            </a:r>
          </a:p>
          <a:p>
            <a:pPr lvl="0" algn="just"/>
            <a:r>
              <a:rPr lang="ru-RU" dirty="0"/>
              <a:t>используйте нумерованные и маркированные списки (не используйте уровень вложения в списках глубже двух);</a:t>
            </a:r>
          </a:p>
          <a:p>
            <a:pPr lvl="0" algn="just"/>
            <a:r>
              <a:rPr lang="ru-RU" dirty="0"/>
              <a:t>используйте схемы и диаграммы;</a:t>
            </a:r>
          </a:p>
          <a:p>
            <a:pPr lvl="0" algn="just"/>
            <a:r>
              <a:rPr lang="ru-RU" dirty="0"/>
              <a:t>используйте иллюстрации в презентации, соответствующие заявленной теме (они должны служить не средством «привлечения внимания», а быть способом наглядно представить информацию);</a:t>
            </a:r>
          </a:p>
          <a:p>
            <a:pPr lvl="0" algn="just"/>
            <a:r>
              <a:rPr lang="ru-RU" dirty="0"/>
              <a:t>шрифты должны быть без засечек: для заголовков – не менее 24, для информации не менее 18; </a:t>
            </a:r>
          </a:p>
          <a:p>
            <a:pPr lvl="0" algn="just"/>
            <a:r>
              <a:rPr lang="ru-RU" dirty="0"/>
              <a:t>на слайде размещайте не более 10-15 строк текста;</a:t>
            </a:r>
          </a:p>
          <a:p>
            <a:pPr lvl="0" algn="just"/>
            <a:r>
              <a:rPr lang="ru-RU" dirty="0"/>
              <a:t>не используйте для основного текста и заголовков декоративные, рукописные шрифты.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7662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25004"/>
            <a:ext cx="10515600" cy="287198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По формату и виду видео-лекции, обычно используемых в МООК ресурсах, можно разделить на четыре основные типа:</a:t>
            </a:r>
          </a:p>
          <a:p>
            <a:pPr marL="514350" lvl="0" indent="-514350">
              <a:buFont typeface="+mj-lt"/>
              <a:buAutoNum type="alphaLcParenR"/>
            </a:pPr>
            <a:r>
              <a:rPr lang="ru-RU" dirty="0"/>
              <a:t>в аудитории у </a:t>
            </a:r>
            <a:r>
              <a:rPr lang="ru-RU" dirty="0" smtClean="0"/>
              <a:t>доски (оператор, цифровая видеокамера с высоким разрешением и беспроводной микрофон);</a:t>
            </a:r>
            <a:endParaRPr lang="ru-RU" dirty="0"/>
          </a:p>
          <a:p>
            <a:pPr marL="514350" lvl="0" indent="-514350">
              <a:buFont typeface="+mj-lt"/>
              <a:buAutoNum type="alphaLcParenR"/>
            </a:pPr>
            <a:r>
              <a:rPr lang="ru-RU" dirty="0"/>
              <a:t> «говорящая голова</a:t>
            </a:r>
            <a:r>
              <a:rPr lang="ru-RU" dirty="0" smtClean="0"/>
              <a:t>» (веб-камера со стандартным разрешением и микрофон);</a:t>
            </a:r>
            <a:endParaRPr lang="ru-RU" dirty="0"/>
          </a:p>
          <a:p>
            <a:pPr marL="514350" lvl="0" indent="-514350" algn="just">
              <a:buFont typeface="+mj-lt"/>
              <a:buAutoNum type="alphaLcParenR"/>
            </a:pPr>
            <a:r>
              <a:rPr lang="ru-RU" dirty="0"/>
              <a:t>слайды с графическим </a:t>
            </a:r>
            <a:r>
              <a:rPr lang="ru-RU" dirty="0" smtClean="0"/>
              <a:t>планшетом (специальное программное обеспечение, которое записывает все, что происходит на экране компьютера); </a:t>
            </a:r>
            <a:endParaRPr lang="ru-RU" dirty="0"/>
          </a:p>
          <a:p>
            <a:pPr marL="514350" lvl="0" indent="-514350">
              <a:buFont typeface="+mj-lt"/>
              <a:buAutoNum type="alphaLcParenR"/>
            </a:pPr>
            <a:r>
              <a:rPr lang="ru-RU" dirty="0"/>
              <a:t>слайды с </a:t>
            </a:r>
            <a:r>
              <a:rPr lang="ru-RU" dirty="0" smtClean="0"/>
              <a:t>лектором (веб-камера со стандартным разрешением и микрофон).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6091" y="3181082"/>
            <a:ext cx="6102640" cy="329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6181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991544" y="836713"/>
            <a:ext cx="8229600" cy="15841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Каждый модуль </a:t>
            </a:r>
          </a:p>
          <a:p>
            <a:pPr lvl="0">
              <a:buNone/>
            </a:pPr>
            <a:r>
              <a:rPr lang="ru-RU" dirty="0" smtClean="0"/>
              <a:t>6–10 видео-лекций продолжительностью 7–12 минут каждая</a:t>
            </a:r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20574" t="18644" r="23230"/>
          <a:stretch>
            <a:fillRect/>
          </a:stretch>
        </p:blipFill>
        <p:spPr bwMode="auto">
          <a:xfrm>
            <a:off x="3863752" y="2348880"/>
            <a:ext cx="5616624" cy="3801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3071664" y="2996952"/>
            <a:ext cx="2736304" cy="288032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775520" y="256490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Видео-лекция 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3575720" y="2708920"/>
            <a:ext cx="2232248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180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9731"/>
          </a:xfrm>
        </p:spPr>
        <p:txBody>
          <a:bodyPr/>
          <a:lstStyle/>
          <a:p>
            <a:pPr algn="ctr"/>
            <a:r>
              <a:rPr lang="ru-RU" b="1" dirty="0"/>
              <a:t>Рекомендации по видеозаписи МООК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8048" y="1184856"/>
            <a:ext cx="10515600" cy="497922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1. Внешний вид</a:t>
            </a:r>
          </a:p>
          <a:p>
            <a:pPr marL="0" indent="0">
              <a:buNone/>
            </a:pPr>
            <a:r>
              <a:rPr lang="ru-RU" b="1" dirty="0" smtClean="0"/>
              <a:t>Для </a:t>
            </a:r>
            <a:r>
              <a:rPr lang="ru-RU" b="1" dirty="0"/>
              <a:t>женщин: </a:t>
            </a:r>
          </a:p>
          <a:p>
            <a:pPr marL="0" indent="0">
              <a:buNone/>
            </a:pPr>
            <a:r>
              <a:rPr lang="ru-RU" dirty="0"/>
              <a:t>- чистые, расчесанные / уложенные в прическу волосы;</a:t>
            </a:r>
          </a:p>
          <a:p>
            <a:pPr marL="0" indent="0">
              <a:buNone/>
            </a:pPr>
            <a:r>
              <a:rPr lang="ru-RU" dirty="0"/>
              <a:t>- сдержанный макияж, (используйте тушь для ресниц, нанесите пудру, чтобы Ваше лицо не «блестело» или не создавало впечатления «красного лица», если сосуды лица близко расположены к поверхности кожи); возьмите тушь, румяна, помаду (все, что Вам необходимо) с собой, на случай, если что-то придется подправить; исключите крупные броские серьги – они отвлекают внимание слушателя;</a:t>
            </a:r>
          </a:p>
          <a:p>
            <a:pPr marL="0" indent="0">
              <a:buNone/>
            </a:pPr>
            <a:r>
              <a:rPr lang="ru-RU" dirty="0"/>
              <a:t>- неяркий маникюр, без крупных колец и украшений.</a:t>
            </a:r>
          </a:p>
          <a:p>
            <a:pPr marL="0" indent="0">
              <a:buNone/>
            </a:pPr>
            <a:r>
              <a:rPr lang="ru-RU" b="1" dirty="0"/>
              <a:t>Для мужчин:</a:t>
            </a:r>
          </a:p>
          <a:p>
            <a:pPr marL="0" indent="0">
              <a:buNone/>
            </a:pPr>
            <a:r>
              <a:rPr lang="ru-RU" dirty="0"/>
              <a:t>- чистые, расчесанные волосы;</a:t>
            </a:r>
          </a:p>
          <a:p>
            <a:pPr marL="0" indent="0">
              <a:buNone/>
            </a:pPr>
            <a:r>
              <a:rPr lang="ru-RU" dirty="0"/>
              <a:t>- чистые руки;</a:t>
            </a:r>
          </a:p>
          <a:p>
            <a:pPr marL="0" indent="0">
              <a:buNone/>
            </a:pPr>
            <a:r>
              <a:rPr lang="ru-RU" dirty="0"/>
              <a:t>- непосредственно перед съемкой, нанесите небольшое количество пудры (чтобы Ваше лицо не «блестело» или не создавало впечатления «красного лица», если сосуды лица близко расположены к поверхности кожи).</a:t>
            </a:r>
          </a:p>
        </p:txBody>
      </p:sp>
    </p:spTree>
    <p:extLst>
      <p:ext uri="{BB962C8B-B14F-4D97-AF65-F5344CB8AC3E}">
        <p14:creationId xmlns:p14="http://schemas.microsoft.com/office/powerpoint/2010/main" val="29973330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63639"/>
            <a:ext cx="10515600" cy="5713324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b="1" dirty="0"/>
              <a:t>2. Рекомендации по одежде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На съемку </a:t>
            </a:r>
            <a:r>
              <a:rPr lang="ru-RU" dirty="0" err="1"/>
              <a:t>видеолекций</a:t>
            </a:r>
            <a:r>
              <a:rPr lang="ru-RU" dirty="0"/>
              <a:t> рекомендуется приходить в опрятной, чистой выглаженной одежде ровных тонов.</a:t>
            </a:r>
          </a:p>
          <a:p>
            <a:pPr marL="0" indent="0" algn="just">
              <a:buNone/>
            </a:pPr>
            <a:r>
              <a:rPr lang="ru-RU" dirty="0"/>
              <a:t>Не надевайте:</a:t>
            </a:r>
          </a:p>
          <a:p>
            <a:pPr marL="0" indent="0" algn="just">
              <a:buNone/>
            </a:pPr>
            <a:r>
              <a:rPr lang="ru-RU" dirty="0"/>
              <a:t>1. вещи в полоску (в первую очередь тонкую), в клетку, пеструю одежду (в крапинку, мелкий горошек);</a:t>
            </a:r>
          </a:p>
          <a:p>
            <a:pPr marL="0" indent="0" algn="just">
              <a:buNone/>
            </a:pPr>
            <a:r>
              <a:rPr lang="ru-RU" dirty="0"/>
              <a:t>2. одежду белого и черного цветов;</a:t>
            </a:r>
          </a:p>
          <a:p>
            <a:pPr marL="0" indent="0" algn="just">
              <a:buNone/>
            </a:pPr>
            <a:r>
              <a:rPr lang="ru-RU" dirty="0"/>
              <a:t>3. одежду, цвет которой сливается с цветом кожи (делает Вас бледным(ой));</a:t>
            </a:r>
          </a:p>
          <a:p>
            <a:pPr marL="0" indent="0" algn="just">
              <a:buNone/>
            </a:pPr>
            <a:r>
              <a:rPr lang="ru-RU" dirty="0"/>
              <a:t>4. вещи, которые потеряли свой вид (растянуты, в катышках).</a:t>
            </a:r>
          </a:p>
          <a:p>
            <a:pPr marL="0" indent="0" algn="just">
              <a:buNone/>
            </a:pPr>
            <a:r>
              <a:rPr lang="ru-RU" dirty="0"/>
              <a:t>Если за 1 день будет записано 3-4 лекции, можно приносить с собой дополнительную одежду, чтобы переодеться и записать другие лекции в другой одежде.</a:t>
            </a:r>
          </a:p>
          <a:p>
            <a:pPr marL="0" indent="0" algn="just">
              <a:buNone/>
            </a:pPr>
            <a:r>
              <a:rPr lang="ru-RU" dirty="0"/>
              <a:t>Можно надеть:</a:t>
            </a:r>
          </a:p>
          <a:p>
            <a:pPr marL="0" indent="0" algn="just">
              <a:buNone/>
            </a:pPr>
            <a:r>
              <a:rPr lang="ru-RU" dirty="0"/>
              <a:t>1. яркий платок, в том числе шейный;</a:t>
            </a:r>
          </a:p>
          <a:p>
            <a:pPr marL="0" indent="0" algn="just">
              <a:buNone/>
            </a:pPr>
            <a:r>
              <a:rPr lang="ru-RU" dirty="0"/>
              <a:t>2. бусы (для женщин).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88896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37882"/>
            <a:ext cx="10515600" cy="573908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/>
              <a:t>3. Подготовка к записи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1. Приходите за 30 мин. до начала записи </a:t>
            </a:r>
            <a:r>
              <a:rPr lang="ru-RU" dirty="0" err="1"/>
              <a:t>видеолекции</a:t>
            </a:r>
            <a:r>
              <a:rPr lang="ru-RU" dirty="0"/>
              <a:t>, это позволит Вам «избавиться от красного носа» (в морозный день), настроиться на «нужную волну», привести себя в порядок, еще раз просмотреть лекции, подготовить необходимое оборудование (включить ноутбук, подзарядить планшет).</a:t>
            </a:r>
          </a:p>
          <a:p>
            <a:pPr marL="0" indent="0" algn="just">
              <a:buNone/>
            </a:pPr>
            <a:r>
              <a:rPr lang="ru-RU" dirty="0"/>
              <a:t>2. Перед началом записи операторы предложат Вам записать фрагмент лекции, чтобы Вы смогли посмотреть, как Вы выглядите в кадре, все ли Вас устраивает, если всех все устраивает, Вы переходите к записи лекции.</a:t>
            </a:r>
          </a:p>
          <a:p>
            <a:pPr marL="0" indent="0" algn="just">
              <a:buNone/>
            </a:pPr>
            <a:r>
              <a:rPr lang="ru-RU" dirty="0"/>
              <a:t>3. Приносите с собой бутылочку с водой или термос с чаем. Во время записи </a:t>
            </a:r>
            <a:r>
              <a:rPr lang="ru-RU" dirty="0" err="1"/>
              <a:t>видеолекции</a:t>
            </a:r>
            <a:r>
              <a:rPr lang="ru-RU" dirty="0"/>
              <a:t> Вам, возможно, захочется пить. 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06733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25003"/>
            <a:ext cx="10515600" cy="575196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b="1" dirty="0"/>
              <a:t>4. Чем пользоваться во время записи?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Во время записи </a:t>
            </a:r>
            <a:r>
              <a:rPr lang="ru-RU" dirty="0" err="1"/>
              <a:t>видеолекции</a:t>
            </a:r>
            <a:r>
              <a:rPr lang="ru-RU" dirty="0"/>
              <a:t> можно воспользоваться, в качестве подсказки:</a:t>
            </a:r>
          </a:p>
          <a:p>
            <a:pPr marL="0" indent="0" algn="just">
              <a:buNone/>
            </a:pPr>
            <a:r>
              <a:rPr lang="ru-RU" dirty="0"/>
              <a:t>- печатным текстом (распечатанный крупным шрифтом лекционный материал);</a:t>
            </a:r>
          </a:p>
          <a:p>
            <a:pPr marL="0" indent="0" algn="just">
              <a:buNone/>
            </a:pPr>
            <a:r>
              <a:rPr lang="ru-RU" dirty="0"/>
              <a:t>- планшетом, в который Вы загружаете лекционный материал (желательно);</a:t>
            </a:r>
          </a:p>
          <a:p>
            <a:pPr marL="0" indent="0" algn="just">
              <a:buNone/>
            </a:pPr>
            <a:r>
              <a:rPr lang="ru-RU" dirty="0"/>
              <a:t>- ноутбуком (если у Вас его нет в наличии, то попросите у специалиста ИНОТ его Вам предоставить на время записи </a:t>
            </a:r>
            <a:r>
              <a:rPr lang="ru-RU" dirty="0" err="1"/>
              <a:t>видеолекции</a:t>
            </a:r>
            <a:r>
              <a:rPr lang="ru-RU" dirty="0"/>
              <a:t>);</a:t>
            </a:r>
          </a:p>
          <a:p>
            <a:pPr marL="0" indent="0" algn="just">
              <a:buNone/>
            </a:pPr>
            <a:r>
              <a:rPr lang="ru-RU" dirty="0"/>
              <a:t>- телесуфлером (оптимальный вариант). </a:t>
            </a:r>
          </a:p>
          <a:p>
            <a:pPr marL="0" indent="0" algn="just">
              <a:buNone/>
            </a:pPr>
            <a:r>
              <a:rPr lang="ru-RU" b="1" dirty="0"/>
              <a:t>Рекомендуем:</a:t>
            </a:r>
          </a:p>
          <a:p>
            <a:pPr marL="0" indent="0" algn="just">
              <a:buNone/>
            </a:pPr>
            <a:r>
              <a:rPr lang="ru-RU" dirty="0"/>
              <a:t>- всегда носить с собой </a:t>
            </a:r>
            <a:r>
              <a:rPr lang="ru-RU" dirty="0" err="1"/>
              <a:t>флешку</a:t>
            </a:r>
            <a:r>
              <a:rPr lang="ru-RU" dirty="0"/>
              <a:t> (с материалом записываемой </a:t>
            </a:r>
            <a:r>
              <a:rPr lang="ru-RU" dirty="0" err="1"/>
              <a:t>видеолекции</a:t>
            </a:r>
            <a:r>
              <a:rPr lang="ru-RU" dirty="0"/>
              <a:t>);</a:t>
            </a:r>
          </a:p>
          <a:p>
            <a:pPr marL="0" indent="0" algn="just">
              <a:buNone/>
            </a:pPr>
            <a:r>
              <a:rPr lang="ru-RU" dirty="0"/>
              <a:t>- </a:t>
            </a:r>
            <a:r>
              <a:rPr lang="ru-RU" dirty="0" smtClean="0"/>
              <a:t>заранее </a:t>
            </a:r>
            <a:r>
              <a:rPr lang="ru-RU" dirty="0"/>
              <a:t>отправить лекции по почте специалисту ИНОТ;</a:t>
            </a:r>
          </a:p>
          <a:p>
            <a:pPr marL="0" indent="0" algn="just">
              <a:buNone/>
            </a:pPr>
            <a:r>
              <a:rPr lang="ru-RU" dirty="0"/>
              <a:t>- </a:t>
            </a:r>
            <a:r>
              <a:rPr lang="ru-RU" dirty="0" smtClean="0"/>
              <a:t>заранее </a:t>
            </a:r>
            <a:r>
              <a:rPr lang="ru-RU" dirty="0"/>
              <a:t>отправить лекции себе на почту.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21674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99245"/>
            <a:ext cx="10515600" cy="610130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/>
              <a:t>5. Рекомендации по языку лекций и стилю поведения: 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1. Лекции должны читаться </a:t>
            </a:r>
            <a:r>
              <a:rPr lang="ru-RU" b="1" dirty="0"/>
              <a:t>простым, понятным, разговорным, но литературным языком</a:t>
            </a:r>
            <a:r>
              <a:rPr lang="ru-RU" dirty="0"/>
              <a:t>. Попробуйте сложные тексты, написанные научным стилем, адаптировать к научно-популярному стилю подачи материала. </a:t>
            </a:r>
          </a:p>
          <a:p>
            <a:pPr marL="0" indent="0" algn="just">
              <a:buNone/>
            </a:pPr>
            <a:r>
              <a:rPr lang="ru-RU" dirty="0"/>
              <a:t>2. Желательно </a:t>
            </a:r>
            <a:r>
              <a:rPr lang="ru-RU" b="1" dirty="0"/>
              <a:t>избегать сложных фраз, терминов</a:t>
            </a:r>
            <a:r>
              <a:rPr lang="ru-RU" dirty="0"/>
              <a:t>. Если употреблять специальные термины, а без них в лекциях обойтись сложно, то необходимо подумать об их доступном толковании.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Если </a:t>
            </a:r>
            <a:r>
              <a:rPr lang="ru-RU" dirty="0"/>
              <a:t>лекции рассчитаны на широкую аудиторию, необходимо подумать, как сделать так, чтобы лекции были доступны всем и каждому: считается, что взрослый человек, окончивший школу, по неспециальным предметам владеет остаточными знаниями на уровне пятиклассника. Поэтому представьте, как такую сложную информацию Вы бы рассказали пятикласснику, который, к примеру, еще не изучал в школе сложные физические процессы или математическую статистику. 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84892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9517" y="474996"/>
            <a:ext cx="10515600" cy="6009538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К примеру, если </a:t>
            </a:r>
            <a:r>
              <a:rPr lang="ru-RU" dirty="0" smtClean="0"/>
              <a:t>скажем </a:t>
            </a:r>
            <a:r>
              <a:rPr lang="ru-RU" dirty="0"/>
              <a:t>так: «Словообразовательные варианты – модификации лексемы, которые различаются словообразовательными аффиксами, но при одном условии: эти аффиксы должны быть </a:t>
            </a:r>
            <a:r>
              <a:rPr lang="ru-RU" dirty="0" err="1"/>
              <a:t>десемантизированы</a:t>
            </a:r>
            <a:r>
              <a:rPr lang="ru-RU" dirty="0"/>
              <a:t>». – Не специалист не поймет, о чем идет речь. </a:t>
            </a:r>
          </a:p>
          <a:p>
            <a:pPr algn="just"/>
            <a:r>
              <a:rPr lang="ru-RU" dirty="0"/>
              <a:t>Если же мы скажем: «Словообразовательные варианты – слова, которые имеют одно значение, но различаются словообразовательными приставками или суффиксами при условии, что эти приставки или суффиксы, по сути, не добавляют слову какое-то новое значение. Например, лиса и лисица». – Шанс быть понятым увеличится. 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99546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25003"/>
            <a:ext cx="10515600" cy="57519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3. Желательно </a:t>
            </a:r>
            <a:r>
              <a:rPr lang="ru-RU" b="1" dirty="0"/>
              <a:t>избегать сложных длинных предложений</a:t>
            </a:r>
            <a:r>
              <a:rPr lang="ru-RU" dirty="0"/>
              <a:t>: сложноподчиненных, сложносочиненных. Лучше их разбивать на простые. Желательно </a:t>
            </a:r>
            <a:r>
              <a:rPr lang="ru-RU" b="1" dirty="0"/>
              <a:t>избегать в речи сложных причастных и деепричастных оборотов</a:t>
            </a:r>
            <a:r>
              <a:rPr lang="ru-RU" dirty="0"/>
              <a:t>. Это сложно произносить как самому преподавателю при чтении на камеру, так и сложно воспринимать слушателям. Это лекции, которые воспринимаются на слух, поэтому язык должен быть максимально простым. </a:t>
            </a:r>
          </a:p>
          <a:p>
            <a:pPr marL="0" indent="0" algn="just">
              <a:buNone/>
            </a:pPr>
            <a:r>
              <a:rPr lang="ru-RU" dirty="0"/>
              <a:t>Нежелательны, к примеру, такие конструкции: «Археологические коллекции, собранные с конца 19 по начало 21 века на территории от Скандинавии до Монголии, содержат изделия, обслуживавшие духовную и бытовую сферы жизни древних и средневековых культур обширного региона».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528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26607" t="11763" r="43469" b="10406"/>
          <a:stretch>
            <a:fillRect/>
          </a:stretch>
        </p:blipFill>
        <p:spPr bwMode="auto">
          <a:xfrm>
            <a:off x="3719736" y="116632"/>
            <a:ext cx="4680520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0" y="116632"/>
            <a:ext cx="2195736" cy="523220"/>
          </a:xfrm>
          <a:prstGeom prst="rect">
            <a:avLst/>
          </a:prstGeom>
          <a:noFill/>
          <a:ln w="28575">
            <a:solidFill>
              <a:srgbClr val="AF1137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Изображение курса (608х211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px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00256" y="116632"/>
            <a:ext cx="2267744" cy="523220"/>
          </a:xfrm>
          <a:prstGeom prst="rect">
            <a:avLst/>
          </a:prstGeom>
          <a:noFill/>
          <a:ln w="28575">
            <a:solidFill>
              <a:srgbClr val="AF1137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Промовидео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курса (320х211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px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0" y="1196753"/>
            <a:ext cx="2195736" cy="307777"/>
          </a:xfrm>
          <a:prstGeom prst="rect">
            <a:avLst/>
          </a:prstGeom>
          <a:noFill/>
          <a:ln w="28575">
            <a:solidFill>
              <a:srgbClr val="AF1137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Название курса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0" y="2564904"/>
            <a:ext cx="2195736" cy="523220"/>
          </a:xfrm>
          <a:prstGeom prst="rect">
            <a:avLst/>
          </a:prstGeom>
          <a:noFill/>
          <a:ln w="28575">
            <a:solidFill>
              <a:srgbClr val="AF1137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Полная информация о курсе (не более 400 слов)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00256" y="1249016"/>
            <a:ext cx="2267744" cy="307777"/>
          </a:xfrm>
          <a:prstGeom prst="rect">
            <a:avLst/>
          </a:prstGeom>
          <a:noFill/>
          <a:ln w="28575">
            <a:solidFill>
              <a:srgbClr val="AF1137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ID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курса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00256" y="1556793"/>
            <a:ext cx="2267744" cy="307777"/>
          </a:xfrm>
          <a:prstGeom prst="rect">
            <a:avLst/>
          </a:prstGeom>
          <a:noFill/>
          <a:ln w="28575">
            <a:solidFill>
              <a:srgbClr val="AF1137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Начало и окончание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00256" y="1897088"/>
            <a:ext cx="2267744" cy="307777"/>
          </a:xfrm>
          <a:prstGeom prst="rect">
            <a:avLst/>
          </a:prstGeom>
          <a:noFill/>
          <a:ln w="28575">
            <a:solidFill>
              <a:srgbClr val="AF1137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Трудоемкость курса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00256" y="2276872"/>
            <a:ext cx="2267744" cy="523220"/>
          </a:xfrm>
          <a:prstGeom prst="rect">
            <a:avLst/>
          </a:prstGeom>
          <a:noFill/>
          <a:ln w="28575">
            <a:solidFill>
              <a:srgbClr val="AF1137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Предпосылки курса (не более 200 символов)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4000" y="4581128"/>
            <a:ext cx="2195736" cy="523220"/>
          </a:xfrm>
          <a:prstGeom prst="rect">
            <a:avLst/>
          </a:prstGeom>
          <a:noFill/>
          <a:ln w="28575">
            <a:solidFill>
              <a:srgbClr val="AF1137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Изображение автора курса (110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x110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px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24000" y="6074132"/>
            <a:ext cx="2195736" cy="738664"/>
          </a:xfrm>
          <a:prstGeom prst="rect">
            <a:avLst/>
          </a:prstGeom>
          <a:noFill/>
          <a:ln w="28575">
            <a:solidFill>
              <a:srgbClr val="AF1137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Библиография автора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не более 110 слов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)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0" y="1628800"/>
            <a:ext cx="2195736" cy="523220"/>
          </a:xfrm>
          <a:prstGeom prst="rect">
            <a:avLst/>
          </a:prstGeom>
          <a:noFill/>
          <a:ln w="28575">
            <a:solidFill>
              <a:srgbClr val="AF1137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Краткая описание (не более 146 символов)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7968208" y="6021288"/>
            <a:ext cx="2592288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До регистрации</a:t>
            </a:r>
          </a:p>
        </p:txBody>
      </p:sp>
    </p:spTree>
    <p:extLst>
      <p:ext uri="{BB962C8B-B14F-4D97-AF65-F5344CB8AC3E}">
        <p14:creationId xmlns:p14="http://schemas.microsoft.com/office/powerpoint/2010/main" val="180847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99245"/>
            <a:ext cx="10515600" cy="5777718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/>
              <a:t>4. Желательно </a:t>
            </a:r>
            <a:r>
              <a:rPr lang="ru-RU" b="1" dirty="0"/>
              <a:t>не использовать большое число перечислений</a:t>
            </a:r>
            <a:r>
              <a:rPr lang="ru-RU" dirty="0"/>
              <a:t>, это плохо звучит и сложно читается, например: «В настоящее время в </a:t>
            </a:r>
            <a:r>
              <a:rPr lang="ru-RU" dirty="0" err="1"/>
              <a:t>Алмате</a:t>
            </a:r>
            <a:r>
              <a:rPr lang="ru-RU" dirty="0"/>
              <a:t> работают 10 торговых центров: Центральный универмаг; Мега парк, </a:t>
            </a:r>
            <a:r>
              <a:rPr lang="en-US" dirty="0"/>
              <a:t>Small</a:t>
            </a:r>
            <a:r>
              <a:rPr lang="ru-RU" dirty="0"/>
              <a:t>-сити, и т.д.». </a:t>
            </a:r>
          </a:p>
          <a:p>
            <a:pPr marL="0" indent="0" algn="just">
              <a:buNone/>
            </a:pPr>
            <a:r>
              <a:rPr lang="ru-RU" dirty="0"/>
              <a:t>5. Если в лекции будут примеры, старайтесь выбирать те, которые проще </a:t>
            </a:r>
            <a:r>
              <a:rPr lang="ru-RU" b="1" dirty="0"/>
              <a:t>визуализировать, показать на видео</a:t>
            </a:r>
            <a:r>
              <a:rPr lang="ru-RU" dirty="0"/>
              <a:t>. Такие примеры смотрятся более выигрышно по сравнению с теми, которые показать на видео нельзя. </a:t>
            </a:r>
          </a:p>
          <a:p>
            <a:pPr marL="0" indent="0" algn="just">
              <a:buNone/>
            </a:pPr>
            <a:r>
              <a:rPr lang="ru-RU" dirty="0"/>
              <a:t>6. Чувствуйте себя максимально раскованно. Запись первых лекций на камеру – стресс, однако, первая лекция пишется в качестве </a:t>
            </a:r>
            <a:r>
              <a:rPr lang="ru-RU" b="1" dirty="0"/>
              <a:t>репетиции, тренировки</a:t>
            </a:r>
            <a:r>
              <a:rPr lang="ru-RU" dirty="0"/>
              <a:t>, пробуйте в это время привыкнуть к камере. </a:t>
            </a:r>
          </a:p>
          <a:p>
            <a:pPr marL="0" indent="0" algn="just">
              <a:buNone/>
            </a:pPr>
            <a:r>
              <a:rPr lang="ru-RU" dirty="0"/>
              <a:t>7. Ведите диалог со слушателями, </a:t>
            </a:r>
            <a:r>
              <a:rPr lang="ru-RU" b="1" dirty="0"/>
              <a:t>диалогичность допустима</a:t>
            </a:r>
            <a:r>
              <a:rPr lang="ru-RU" dirty="0"/>
              <a:t>. Можете здороваться, прощаться, обозначать, о чем будете говорить в лекциях далее или этой конкретной лекции, подводить итоги. </a:t>
            </a:r>
          </a:p>
          <a:p>
            <a:pPr marL="0" indent="0" algn="just">
              <a:buNone/>
            </a:pPr>
            <a:r>
              <a:rPr lang="ru-RU" dirty="0"/>
              <a:t>8. В конце записи всех лекций, Вам предложат записать </a:t>
            </a:r>
            <a:r>
              <a:rPr lang="ru-RU" dirty="0" err="1"/>
              <a:t>видеоаннотацию</a:t>
            </a:r>
            <a:r>
              <a:rPr lang="ru-RU" dirty="0"/>
              <a:t> / </a:t>
            </a:r>
            <a:r>
              <a:rPr lang="ru-RU" dirty="0" err="1"/>
              <a:t>видеоприветствие</a:t>
            </a:r>
            <a:r>
              <a:rPr lang="ru-RU" dirty="0"/>
              <a:t> курса. В ней Вы обращаетесь к слушателям, </a:t>
            </a:r>
            <a:r>
              <a:rPr lang="ru-RU" b="1" dirty="0"/>
              <a:t>рассказываете о курсе</a:t>
            </a:r>
            <a:r>
              <a:rPr lang="ru-RU" dirty="0"/>
              <a:t>, постарайтесь сюда вынести все самые интересные вещи, расскажите о том, где будут читаться лекции, о чем в них будет сообщаться, какие виды работ предусмотрены, сколько всего лекций будет, какие материалы предлагаются и т.п. </a:t>
            </a:r>
          </a:p>
          <a:p>
            <a:pPr marL="0" indent="0" algn="just">
              <a:buNone/>
            </a:pPr>
            <a:r>
              <a:rPr lang="ru-RU" dirty="0"/>
              <a:t>9. До того, когда полностью смонтируют лекцию, Вы можете прийти и </a:t>
            </a:r>
            <a:r>
              <a:rPr lang="ru-RU" b="1" dirty="0"/>
              <a:t>проработать свою лекцию с монтажёром</a:t>
            </a:r>
            <a:r>
              <a:rPr lang="ru-RU" dirty="0"/>
              <a:t>: посмотреть фото и видео, определить, какую информацию нужно убрать, а какую дать на слайд (даты, названия объектов или имён).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10521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/>
              <a:t>Организация обратной связи и </a:t>
            </a:r>
            <a:r>
              <a:rPr lang="ru-RU" sz="4000" b="1" dirty="0" smtClean="0"/>
              <a:t>оценка знаний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46220"/>
            <a:ext cx="10515600" cy="5030743"/>
          </a:xfrm>
        </p:spPr>
        <p:txBody>
          <a:bodyPr>
            <a:normAutofit/>
          </a:bodyPr>
          <a:lstStyle/>
          <a:p>
            <a:endParaRPr lang="ru-RU" dirty="0"/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FF0000"/>
                </a:solidFill>
              </a:rPr>
              <a:t>Автоматизированное </a:t>
            </a:r>
            <a:r>
              <a:rPr lang="ru-RU" b="1" dirty="0">
                <a:solidFill>
                  <a:srgbClr val="FF0000"/>
                </a:solidFill>
              </a:rPr>
              <a:t>тестирование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 </a:t>
            </a:r>
            <a:r>
              <a:rPr lang="ru-RU" dirty="0"/>
              <a:t>Этот способ позволяет быстро обработать тысячи тестов, не требуя привлечения к проверке преподавателя. В тестах чаще всего используются вопросы, предполагающие три типа ответов: </a:t>
            </a:r>
          </a:p>
          <a:p>
            <a:r>
              <a:rPr lang="ru-RU" dirty="0" smtClean="0"/>
              <a:t>множественный </a:t>
            </a:r>
            <a:r>
              <a:rPr lang="ru-RU" dirty="0"/>
              <a:t>выбор (один или несколько ответов являются правильными); </a:t>
            </a:r>
          </a:p>
          <a:p>
            <a:r>
              <a:rPr lang="ru-RU" dirty="0" smtClean="0"/>
              <a:t>бинарный </a:t>
            </a:r>
            <a:r>
              <a:rPr lang="ru-RU" dirty="0"/>
              <a:t>ответ (истина / ложь, да / нет); </a:t>
            </a:r>
          </a:p>
          <a:p>
            <a:r>
              <a:rPr lang="ru-RU" dirty="0" smtClean="0"/>
              <a:t>свободный </a:t>
            </a:r>
            <a:r>
              <a:rPr lang="ru-RU" dirty="0"/>
              <a:t>текст (ввод небольшого текста или числа). </a:t>
            </a:r>
          </a:p>
        </p:txBody>
      </p:sp>
    </p:spTree>
    <p:extLst>
      <p:ext uri="{BB962C8B-B14F-4D97-AF65-F5344CB8AC3E}">
        <p14:creationId xmlns:p14="http://schemas.microsoft.com/office/powerpoint/2010/main" val="4614455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7425"/>
            <a:ext cx="10515600" cy="6009538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dirty="0"/>
              <a:t>Тесты предоставляются в соответствии заданного шаблона.</a:t>
            </a:r>
          </a:p>
          <a:p>
            <a:pPr marL="0" lvl="0" indent="0">
              <a:buNone/>
            </a:pPr>
            <a:endParaRPr lang="ru-RU" i="1" dirty="0" smtClean="0"/>
          </a:p>
          <a:p>
            <a:pPr marL="0" lvl="0" indent="0">
              <a:buNone/>
            </a:pPr>
            <a:r>
              <a:rPr lang="ru-RU" i="1" dirty="0" smtClean="0"/>
              <a:t>тестовый </a:t>
            </a:r>
            <a:r>
              <a:rPr lang="ru-RU" i="1" dirty="0"/>
              <a:t>вопрос с одним вариантом ответа</a:t>
            </a:r>
            <a:endParaRPr lang="ru-RU" dirty="0"/>
          </a:p>
          <a:p>
            <a:r>
              <a:rPr lang="ru-RU" dirty="0"/>
              <a:t>&gt;&gt;Вопрос 1&lt;&lt;</a:t>
            </a:r>
          </a:p>
          <a:p>
            <a:r>
              <a:rPr lang="ru-RU" dirty="0"/>
              <a:t>(  ) ответ</a:t>
            </a:r>
          </a:p>
          <a:p>
            <a:r>
              <a:rPr lang="ru-RU" dirty="0"/>
              <a:t>(</a:t>
            </a:r>
            <a:r>
              <a:rPr lang="en-US" dirty="0"/>
              <a:t>x</a:t>
            </a:r>
            <a:r>
              <a:rPr lang="ru-RU" dirty="0"/>
              <a:t>) правильный ответ</a:t>
            </a:r>
          </a:p>
          <a:p>
            <a:r>
              <a:rPr lang="ru-RU" dirty="0"/>
              <a:t>(  ) ответ</a:t>
            </a:r>
          </a:p>
          <a:p>
            <a:r>
              <a:rPr lang="ru-RU" dirty="0"/>
              <a:t>(  ) ответ</a:t>
            </a:r>
          </a:p>
          <a:p>
            <a:r>
              <a:rPr lang="ru-RU" dirty="0"/>
              <a:t>…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/>
              <a:t>) </a:t>
            </a:r>
            <a:r>
              <a:rPr lang="ru-RU" i="1" dirty="0"/>
              <a:t>тестовый вопрос с несколькими вариантом ответа</a:t>
            </a:r>
            <a:endParaRPr lang="ru-RU" dirty="0"/>
          </a:p>
          <a:p>
            <a:r>
              <a:rPr lang="ru-RU" dirty="0"/>
              <a:t>&gt;&gt;Вопрос 2&lt;&lt;</a:t>
            </a:r>
          </a:p>
          <a:p>
            <a:r>
              <a:rPr lang="ru-RU" dirty="0"/>
              <a:t>[  ] ответ</a:t>
            </a:r>
          </a:p>
          <a:p>
            <a:r>
              <a:rPr lang="ru-RU" dirty="0"/>
              <a:t>[</a:t>
            </a:r>
            <a:r>
              <a:rPr lang="en-US" dirty="0"/>
              <a:t>x</a:t>
            </a:r>
            <a:r>
              <a:rPr lang="ru-RU" dirty="0"/>
              <a:t>] правильный ответ</a:t>
            </a:r>
          </a:p>
          <a:p>
            <a:r>
              <a:rPr lang="ru-RU" dirty="0"/>
              <a:t>[  ] ответ</a:t>
            </a:r>
          </a:p>
          <a:p>
            <a:r>
              <a:rPr lang="ru-RU" dirty="0"/>
              <a:t>[  ] ответ</a:t>
            </a:r>
          </a:p>
          <a:p>
            <a:r>
              <a:rPr lang="ru-RU" dirty="0"/>
              <a:t>[</a:t>
            </a:r>
            <a:r>
              <a:rPr lang="en-US" dirty="0"/>
              <a:t>x</a:t>
            </a:r>
            <a:r>
              <a:rPr lang="ru-RU" dirty="0"/>
              <a:t>] правильный ответ</a:t>
            </a:r>
          </a:p>
          <a:p>
            <a:r>
              <a:rPr lang="ru-RU" dirty="0"/>
              <a:t>…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</a:t>
            </a:r>
            <a:r>
              <a:rPr lang="ru-RU" dirty="0"/>
              <a:t>) </a:t>
            </a:r>
            <a:r>
              <a:rPr lang="ru-RU" i="1" dirty="0"/>
              <a:t>тестовый вопрос с текстовым полем ввода ответа</a:t>
            </a:r>
            <a:endParaRPr lang="ru-RU" dirty="0"/>
          </a:p>
          <a:p>
            <a:r>
              <a:rPr lang="ru-RU" dirty="0"/>
              <a:t>&gt;&gt;Вопрос 3?&lt;&lt;</a:t>
            </a:r>
          </a:p>
          <a:p>
            <a:r>
              <a:rPr lang="ru-RU" dirty="0"/>
              <a:t>= правильный ответ</a:t>
            </a:r>
          </a:p>
          <a:p>
            <a:r>
              <a:rPr lang="ru-RU" dirty="0"/>
              <a:t>…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1955" y="850020"/>
            <a:ext cx="6096000" cy="23221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450215" algn="just">
              <a:lnSpc>
                <a:spcPct val="115000"/>
              </a:lnSpc>
              <a:spcAft>
                <a:spcPts val="0"/>
              </a:spcAft>
              <a:tabLst>
                <a:tab pos="630555" algn="l"/>
                <a:tab pos="962025" algn="l"/>
              </a:tabLs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случае если есть необходимость показать правильные ответы   пояснение как вычисляется, в шаблоне после каждого тестового вопроса между ключевым</a:t>
            </a:r>
            <a:r>
              <a:rPr lang="kk-KZ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словам</a:t>
            </a:r>
            <a:r>
              <a:rPr lang="kk-KZ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endParaRPr lang="ru-RU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15000"/>
              </a:lnSpc>
              <a:spcAft>
                <a:spcPts val="0"/>
              </a:spcAft>
              <a:tabLst>
                <a:tab pos="630555" algn="l"/>
                <a:tab pos="962025" algn="l"/>
              </a:tabLs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explanation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endParaRPr lang="ru-RU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15000"/>
              </a:lnSpc>
              <a:spcAft>
                <a:spcPts val="0"/>
              </a:spcAft>
              <a:tabLst>
                <a:tab pos="630555" algn="l"/>
                <a:tab pos="962025" algn="l"/>
              </a:tabLs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пишется пояснение к заданию </a:t>
            </a:r>
            <a:endParaRPr lang="ru-RU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15000"/>
              </a:lnSpc>
              <a:spcAft>
                <a:spcPts val="0"/>
              </a:spcAft>
              <a:tabLst>
                <a:tab pos="630555" algn="l"/>
                <a:tab pos="962025" algn="l"/>
              </a:tabLs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explanation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].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6061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71664" y="365756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Тест, направленный на оценку уровня понимания материалов модуля</a:t>
            </a:r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 l="18055" t="27966" r="20464" b="29661"/>
          <a:stretch>
            <a:fillRect/>
          </a:stretch>
        </p:blipFill>
        <p:spPr bwMode="auto">
          <a:xfrm>
            <a:off x="1823772" y="1274602"/>
            <a:ext cx="8664717" cy="3234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424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6062"/>
            <a:ext cx="10515600" cy="5970901"/>
          </a:xfrm>
        </p:spPr>
        <p:txBody>
          <a:bodyPr/>
          <a:lstStyle/>
          <a:p>
            <a:endParaRPr lang="ru-RU" dirty="0"/>
          </a:p>
          <a:p>
            <a:pPr marL="0" indent="0" algn="just">
              <a:buNone/>
            </a:pPr>
            <a:r>
              <a:rPr lang="ru-RU" dirty="0"/>
              <a:t>2. </a:t>
            </a:r>
            <a:r>
              <a:rPr lang="ru-RU" b="1" dirty="0">
                <a:solidFill>
                  <a:srgbClr val="FF0000"/>
                </a:solidFill>
              </a:rPr>
              <a:t>Экспертная </a:t>
            </a:r>
            <a:r>
              <a:rPr lang="ru-RU" b="1" dirty="0" smtClean="0">
                <a:solidFill>
                  <a:srgbClr val="FF0000"/>
                </a:solidFill>
              </a:rPr>
              <a:t>оценка</a:t>
            </a: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Процедура </a:t>
            </a:r>
            <a:r>
              <a:rPr lang="ru-RU" dirty="0"/>
              <a:t>экспертной оценки позволяет оценить качество выполненной студентом работы, которую невозможно оценить автоматизированным способом, например, схему, чертеж, эскиз или эссе.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В </a:t>
            </a:r>
            <a:r>
              <a:rPr lang="ru-RU" dirty="0"/>
              <a:t>процедуре экспертной оценки используется метод взаимного оценивания, когда студенты оценивают работы друг друга по заданным преподавателем критериям </a:t>
            </a:r>
            <a:endParaRPr lang="ru-RU" dirty="0" smtClean="0"/>
          </a:p>
          <a:p>
            <a:endParaRPr lang="ru-RU" dirty="0"/>
          </a:p>
          <a:p>
            <a:pPr marL="0" indent="0" algn="just">
              <a:buNone/>
            </a:pPr>
            <a:r>
              <a:rPr lang="ru-RU" dirty="0"/>
              <a:t>3</a:t>
            </a:r>
            <a:r>
              <a:rPr lang="ru-RU" b="1" dirty="0"/>
              <a:t>.</a:t>
            </a:r>
            <a:r>
              <a:rPr lang="ru-RU" b="1" dirty="0">
                <a:solidFill>
                  <a:srgbClr val="FF0000"/>
                </a:solidFill>
              </a:rPr>
              <a:t> Автоматизированная проверка </a:t>
            </a:r>
            <a:r>
              <a:rPr lang="ru-RU" dirty="0"/>
              <a:t>результатов выполнения заданий (решений/кодов/алгоритмов и др.) с использованием специально разработанных программных продуктов. </a:t>
            </a:r>
          </a:p>
          <a:p>
            <a:pPr marL="0" indent="0" algn="just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29210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573578"/>
            <a:ext cx="10874433" cy="589372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Для заданий, формирующих не менее 50% итоговой оценки по курсу, с целью защиты от недобросовестного выполнения и формирования базы данных ответов должно выполняться одно из следующих условий</a:t>
            </a:r>
            <a:r>
              <a:rPr lang="ru-RU" dirty="0" smtClean="0"/>
              <a:t>:</a:t>
            </a:r>
          </a:p>
          <a:p>
            <a:pPr marL="0" indent="0" algn="just">
              <a:buNone/>
            </a:pPr>
            <a:endParaRPr lang="ru-RU" dirty="0"/>
          </a:p>
          <a:p>
            <a:pPr algn="just"/>
            <a:r>
              <a:rPr lang="ru-RU" dirty="0"/>
              <a:t>задача должна быть параметризованной, т.е. каждому обучающемуся предлагаются уникальные условия, и требуется ввод уникального ответа; </a:t>
            </a:r>
          </a:p>
          <a:p>
            <a:pPr algn="just"/>
            <a:r>
              <a:rPr lang="ru-RU" dirty="0"/>
              <a:t>задача должна предполагать открытый и уникальный ответ от каждого обучающегося (или группы совместно работающих обучающихся), при этом при проверке ответов должны приниматься меры по выявлению полностью совпадающих ответов; </a:t>
            </a:r>
            <a:endParaRPr lang="ru-RU" dirty="0" smtClean="0"/>
          </a:p>
          <a:p>
            <a:pPr algn="just"/>
            <a:r>
              <a:rPr lang="ru-RU" dirty="0"/>
              <a:t>перечень задач/подзадач для обучающегося должен формироваться путем случайной выборки из банка задач/подзадач, при этом количество задач/подзадач в банке должно быть достаточным, чтобы перечень вопросов при двух случайных выборках с вероятностью не менее 90% отличался не менее чем на </a:t>
            </a:r>
            <a:r>
              <a:rPr lang="ru-RU" dirty="0" smtClean="0"/>
              <a:t>50%</a:t>
            </a:r>
          </a:p>
          <a:p>
            <a:pPr algn="just"/>
            <a:r>
              <a:rPr lang="ru-RU" dirty="0"/>
              <a:t>Задания желательно апробированы на репрезентативной выборке испытуемых до момента запуска курса.</a:t>
            </a:r>
          </a:p>
        </p:txBody>
      </p:sp>
    </p:spTree>
    <p:extLst>
      <p:ext uri="{BB962C8B-B14F-4D97-AF65-F5344CB8AC3E}">
        <p14:creationId xmlns:p14="http://schemas.microsoft.com/office/powerpoint/2010/main" val="2624383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79776" y="44624"/>
            <a:ext cx="54938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Упражнения (домашнее задание)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22419" t="9750" r="22686" b="-48"/>
          <a:stretch>
            <a:fillRect/>
          </a:stretch>
        </p:blipFill>
        <p:spPr bwMode="auto">
          <a:xfrm>
            <a:off x="3359696" y="980728"/>
            <a:ext cx="5946852" cy="5314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832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Глоссарий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38200" y="1017431"/>
            <a:ext cx="10515600" cy="5100034"/>
          </a:xfrm>
        </p:spPr>
        <p:txBody>
          <a:bodyPr>
            <a:normAutofit/>
          </a:bodyPr>
          <a:lstStyle/>
          <a:p>
            <a:pPr lvl="0" algn="just"/>
            <a:endParaRPr lang="ru-RU" dirty="0"/>
          </a:p>
          <a:p>
            <a:pPr marL="0" indent="0" algn="just">
              <a:buNone/>
            </a:pPr>
            <a:r>
              <a:rPr lang="ru-RU" dirty="0"/>
              <a:t>Для полного освоения слушателями онлайн курса предоставляется глоссарий - список специальных терминов, сокращений, понятий, не всегда имеющих достаточную для отдельной статьи энциклопедическую значимость, но важных для истолкования и уточнения смыслов в рамках определённой области </a:t>
            </a:r>
            <a:r>
              <a:rPr lang="ru-RU" dirty="0" smtClean="0"/>
              <a:t>знаний</a:t>
            </a:r>
          </a:p>
          <a:p>
            <a:pPr marL="0" indent="0" algn="just">
              <a:buNone/>
            </a:pPr>
            <a:endParaRPr lang="ru-RU" dirty="0"/>
          </a:p>
          <a:p>
            <a:pPr marL="0" lvl="0" indent="0" algn="just">
              <a:buNone/>
            </a:pPr>
            <a:r>
              <a:rPr lang="ru-RU" b="1" i="1" dirty="0"/>
              <a:t>Список источников информации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Список литературы представляет собой перечень библиографических описаний произведений печати или составных частей, выстроенных в каком-либо порядке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86580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6184"/>
            <a:ext cx="10515600" cy="1325563"/>
          </a:xfrm>
        </p:spPr>
        <p:txBody>
          <a:bodyPr/>
          <a:lstStyle/>
          <a:p>
            <a:pPr algn="ctr"/>
            <a:r>
              <a:rPr lang="ru-RU" b="1" dirty="0"/>
              <a:t>Организация взаимодействия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26524"/>
            <a:ext cx="10515600" cy="485043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/>
              <a:t>В МООК часто предусматривается выполнение </a:t>
            </a:r>
            <a:r>
              <a:rPr lang="ru-RU" b="1" dirty="0"/>
              <a:t>группового проекта</a:t>
            </a:r>
            <a:r>
              <a:rPr lang="ru-RU" dirty="0"/>
              <a:t>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Для </a:t>
            </a:r>
            <a:r>
              <a:rPr lang="ru-RU" dirty="0"/>
              <a:t>организации взаимодействия участников используются </a:t>
            </a:r>
            <a:r>
              <a:rPr lang="ru-RU" b="1" dirty="0">
                <a:solidFill>
                  <a:srgbClr val="FF0000"/>
                </a:solidFill>
              </a:rPr>
              <a:t>форумы</a:t>
            </a:r>
            <a:r>
              <a:rPr lang="ru-RU" dirty="0"/>
              <a:t>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На </a:t>
            </a:r>
            <a:r>
              <a:rPr lang="ru-RU" dirty="0"/>
              <a:t>форуме студенты могут задавать вопросы, просматривать и отвечать на вопросы других студентов.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Они </a:t>
            </a:r>
            <a:r>
              <a:rPr lang="ru-RU" dirty="0"/>
              <a:t>могут оценивать вопросы других обучающихся, в результате чего может формироваться список наиболее актуальных вопросов.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Преподаватель</a:t>
            </a:r>
            <a:r>
              <a:rPr lang="ru-RU" dirty="0"/>
              <a:t>, в свою очередь, может инициировать и направлять ход обсуждения вопросов на форуме, и, в случае необходимости, давать экспертные ответы на вопросы, которые студенты считают наиболее важными.</a:t>
            </a:r>
          </a:p>
        </p:txBody>
      </p:sp>
    </p:spTree>
    <p:extLst>
      <p:ext uri="{BB962C8B-B14F-4D97-AF65-F5344CB8AC3E}">
        <p14:creationId xmlns:p14="http://schemas.microsoft.com/office/powerpoint/2010/main" val="39226738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694416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0"/>
            <a:ext cx="8219256" cy="418058"/>
          </a:xfrm>
        </p:spPr>
        <p:txBody>
          <a:bodyPr>
            <a:noAutofit/>
          </a:bodyPr>
          <a:lstStyle/>
          <a:p>
            <a:pPr algn="l"/>
            <a:r>
              <a:rPr lang="ru-RU" sz="2600" dirty="0">
                <a:solidFill>
                  <a:schemeClr val="accent2">
                    <a:lumMod val="50000"/>
                  </a:schemeClr>
                </a:solidFill>
              </a:rPr>
              <a:t>До регистрации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3625" t="46522" r="42119" b="37413"/>
          <a:stretch>
            <a:fillRect/>
          </a:stretch>
        </p:blipFill>
        <p:spPr bwMode="auto">
          <a:xfrm>
            <a:off x="5087888" y="1181136"/>
            <a:ext cx="6674817" cy="169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83005" y="171479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Краткая аннотация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27021" y="250688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ЦЕЛЬ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7021" y="329897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Задачи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0997" y="4019054"/>
            <a:ext cx="1584176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ОЖИДАЕМЫЕ РЕЗУЛЬТАТЫ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59080" y="3187443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СИЛЛАБУС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79349" y="315495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Не более </a:t>
            </a:r>
            <a:r>
              <a:rPr lang="ru-RU" dirty="0">
                <a:solidFill>
                  <a:srgbClr val="FF0000"/>
                </a:solidFill>
              </a:rPr>
              <a:t>400</a:t>
            </a:r>
            <a:r>
              <a:rPr lang="ru-RU" dirty="0"/>
              <a:t> символов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3625" t="19627" r="24401" b="38212"/>
          <a:stretch>
            <a:fillRect/>
          </a:stretch>
        </p:blipFill>
        <p:spPr bwMode="auto">
          <a:xfrm>
            <a:off x="4262908" y="3798589"/>
            <a:ext cx="6369598" cy="279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615292" y="79612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Основа реологии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087888" y="116632"/>
            <a:ext cx="5709320" cy="2740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3600" b="1" dirty="0">
                <a:latin typeface="+mj-lt"/>
                <a:ea typeface="+mj-ea"/>
                <a:cs typeface="+mj-cs"/>
              </a:rPr>
              <a:t>1. О КУРСЕ</a:t>
            </a:r>
          </a:p>
        </p:txBody>
      </p:sp>
      <p:sp>
        <p:nvSpPr>
          <p:cNvPr id="15" name="Правая фигурная скобка 14"/>
          <p:cNvSpPr/>
          <p:nvPr/>
        </p:nvSpPr>
        <p:spPr>
          <a:xfrm>
            <a:off x="3803285" y="2218854"/>
            <a:ext cx="576064" cy="237626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лево 3"/>
          <p:cNvSpPr/>
          <p:nvPr/>
        </p:nvSpPr>
        <p:spPr>
          <a:xfrm>
            <a:off x="6952870" y="2994123"/>
            <a:ext cx="1033317" cy="77309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99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l="23625" t="43498" r="49350" b="26741"/>
          <a:stretch>
            <a:fillRect/>
          </a:stretch>
        </p:blipFill>
        <p:spPr bwMode="auto">
          <a:xfrm>
            <a:off x="1991544" y="476672"/>
            <a:ext cx="410445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20081" t="50884" r="53207" b="17408"/>
          <a:stretch>
            <a:fillRect/>
          </a:stretch>
        </p:blipFill>
        <p:spPr bwMode="auto">
          <a:xfrm>
            <a:off x="6600056" y="548680"/>
            <a:ext cx="380773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 l="24806" t="44342" r="37788" b="17132"/>
          <a:stretch>
            <a:fillRect/>
          </a:stretch>
        </p:blipFill>
        <p:spPr bwMode="auto">
          <a:xfrm>
            <a:off x="2855640" y="2708920"/>
            <a:ext cx="684076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11824" y="116632"/>
            <a:ext cx="5853336" cy="2740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3600" b="1" dirty="0">
                <a:latin typeface="+mj-lt"/>
                <a:ea typeface="+mj-ea"/>
                <a:cs typeface="+mj-cs"/>
              </a:rPr>
              <a:t>2. Программа курса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559496" y="0"/>
            <a:ext cx="8219256" cy="418058"/>
          </a:xfrm>
          <a:prstGeom prst="rect">
            <a:avLst/>
          </a:prstGeom>
        </p:spPr>
        <p:txBody>
          <a:bodyPr>
            <a:normAutofit fontScale="60000" lnSpcReduction="20000"/>
          </a:bodyPr>
          <a:lstStyle/>
          <a:p>
            <a:pPr>
              <a:spcBef>
                <a:spcPct val="0"/>
              </a:spcBef>
              <a:defRPr/>
            </a:pPr>
            <a:r>
              <a:rPr lang="ru-RU" sz="440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До регистрации</a:t>
            </a:r>
            <a:endParaRPr lang="ru-RU" sz="4400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3043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20081" t="18173" r="52750" b="49116"/>
          <a:stretch>
            <a:fillRect/>
          </a:stretch>
        </p:blipFill>
        <p:spPr bwMode="auto">
          <a:xfrm>
            <a:off x="3791744" y="980729"/>
            <a:ext cx="4032448" cy="2629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l="24213" t="38977" r="58069" b="26858"/>
          <a:stretch>
            <a:fillRect/>
          </a:stretch>
        </p:blipFill>
        <p:spPr bwMode="auto">
          <a:xfrm>
            <a:off x="8626624" y="1526389"/>
            <a:ext cx="2304256" cy="240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print"/>
          <a:srcRect l="15948" t="21448" r="39767" b="37265"/>
          <a:stretch>
            <a:fillRect/>
          </a:stretch>
        </p:blipFill>
        <p:spPr bwMode="auto">
          <a:xfrm>
            <a:off x="3647728" y="3933056"/>
            <a:ext cx="561662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631504" y="1124744"/>
            <a:ext cx="19442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По отдельности для каждого: </a:t>
            </a:r>
          </a:p>
          <a:p>
            <a:endParaRPr lang="ru-RU" dirty="0"/>
          </a:p>
          <a:p>
            <a:r>
              <a:rPr lang="ru-RU" dirty="0"/>
              <a:t>Место работы</a:t>
            </a:r>
          </a:p>
          <a:p>
            <a:endParaRPr lang="ru-RU" dirty="0"/>
          </a:p>
          <a:p>
            <a:r>
              <a:rPr lang="ru-RU" dirty="0"/>
              <a:t>Должность </a:t>
            </a:r>
            <a:r>
              <a:rPr lang="ru-RU" dirty="0" smtClean="0"/>
              <a:t>, ученная степень, звание</a:t>
            </a:r>
            <a:endParaRPr lang="ru-RU" dirty="0"/>
          </a:p>
          <a:p>
            <a:endParaRPr lang="ru-RU" dirty="0"/>
          </a:p>
          <a:p>
            <a:r>
              <a:rPr lang="ru-RU" dirty="0"/>
              <a:t>Достижения  в какой области</a:t>
            </a:r>
          </a:p>
          <a:p>
            <a:endParaRPr lang="ru-RU" dirty="0"/>
          </a:p>
          <a:p>
            <a:r>
              <a:rPr lang="ru-RU" dirty="0"/>
              <a:t>Какие курсы ведете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670648" y="116632"/>
            <a:ext cx="5997352" cy="2740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3600" b="1" dirty="0">
                <a:latin typeface="+mj-lt"/>
                <a:ea typeface="+mj-ea"/>
                <a:cs typeface="+mj-cs"/>
              </a:rPr>
              <a:t>3. Об АВТОРАХ</a:t>
            </a: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559496" y="0"/>
            <a:ext cx="8219256" cy="418058"/>
          </a:xfrm>
        </p:spPr>
        <p:txBody>
          <a:bodyPr>
            <a:noAutofit/>
          </a:bodyPr>
          <a:lstStyle/>
          <a:p>
            <a:pPr algn="l"/>
            <a:r>
              <a:rPr lang="ru-RU" sz="2600" dirty="0">
                <a:solidFill>
                  <a:schemeClr val="accent2">
                    <a:lumMod val="50000"/>
                  </a:schemeClr>
                </a:solidFill>
              </a:rPr>
              <a:t>До регистрации</a:t>
            </a:r>
          </a:p>
        </p:txBody>
      </p:sp>
    </p:spTree>
    <p:extLst>
      <p:ext uri="{BB962C8B-B14F-4D97-AF65-F5344CB8AC3E}">
        <p14:creationId xmlns:p14="http://schemas.microsoft.com/office/powerpoint/2010/main" val="421821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78853" y="898984"/>
            <a:ext cx="8726522" cy="19770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Что не надо делать: 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/>
              <a:t>описывать библиографию на официальном языке.</a:t>
            </a:r>
          </a:p>
          <a:p>
            <a:pPr>
              <a:buNone/>
            </a:pPr>
            <a:endParaRPr lang="en-US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76475" y="2876067"/>
            <a:ext cx="67687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ru-RU" sz="3200" dirty="0">
                <a:solidFill>
                  <a:prstClr val="black"/>
                </a:solidFill>
              </a:rPr>
              <a:t>Например, в 2010 году была защищена диссертация на соискание ученой степени кандидата технических наук по  теме «…»…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559496" y="0"/>
            <a:ext cx="8219256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>
              <a:spcBef>
                <a:spcPct val="0"/>
              </a:spcBef>
              <a:defRPr/>
            </a:pPr>
            <a:r>
              <a:rPr lang="ru-RU" sz="440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До регистрации</a:t>
            </a:r>
          </a:p>
        </p:txBody>
      </p:sp>
    </p:spTree>
    <p:extLst>
      <p:ext uri="{BB962C8B-B14F-4D97-AF65-F5344CB8AC3E}">
        <p14:creationId xmlns:p14="http://schemas.microsoft.com/office/powerpoint/2010/main" val="379583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4018" t="34165" r="37395" b="35305"/>
          <a:stretch>
            <a:fillRect/>
          </a:stretch>
        </p:blipFill>
        <p:spPr bwMode="auto">
          <a:xfrm>
            <a:off x="634301" y="692696"/>
            <a:ext cx="8029985" cy="3441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23625" t="27742" r="41332" b="55627"/>
          <a:stretch>
            <a:fillRect/>
          </a:stretch>
        </p:blipFill>
        <p:spPr bwMode="auto">
          <a:xfrm>
            <a:off x="3745042" y="4334648"/>
            <a:ext cx="7836950" cy="2014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223792" y="116632"/>
            <a:ext cx="6141368" cy="2740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3600" b="1" dirty="0">
                <a:latin typeface="+mj-lt"/>
                <a:ea typeface="+mj-ea"/>
                <a:cs typeface="+mj-cs"/>
              </a:rPr>
              <a:t>4. Требование к обучению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559496" y="0"/>
            <a:ext cx="8219256" cy="41805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До регистрации</a:t>
            </a:r>
          </a:p>
        </p:txBody>
      </p:sp>
    </p:spTree>
    <p:extLst>
      <p:ext uri="{BB962C8B-B14F-4D97-AF65-F5344CB8AC3E}">
        <p14:creationId xmlns:p14="http://schemas.microsoft.com/office/powerpoint/2010/main" val="31865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Безымянный-5.jpg"/>
          <p:cNvPicPr>
            <a:picLocks noChangeAspect="1"/>
          </p:cNvPicPr>
          <p:nvPr/>
        </p:nvPicPr>
        <p:blipFill rotWithShape="1">
          <a:blip r:embed="rId2" cstate="print"/>
          <a:srcRect l="24460"/>
          <a:stretch/>
        </p:blipFill>
        <p:spPr>
          <a:xfrm>
            <a:off x="3760631" y="419838"/>
            <a:ext cx="6907369" cy="590776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494355" y="4653136"/>
            <a:ext cx="2487732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hangingPunct="0">
              <a:lnSpc>
                <a:spcPct val="115000"/>
              </a:lnSpc>
            </a:pPr>
            <a:r>
              <a:rPr lang="ru-RU" dirty="0">
                <a:solidFill>
                  <a:schemeClr val="bg1"/>
                </a:solidFill>
                <a:ea typeface="Calibri"/>
                <a:cs typeface="Times New Roman"/>
              </a:rPr>
              <a:t>3. количество кредитов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36160" y="1772816"/>
            <a:ext cx="23762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chemeClr val="bg1"/>
                </a:solidFill>
                <a:ea typeface="Calibri"/>
                <a:cs typeface="Times New Roman"/>
              </a:rPr>
              <a:t>1. количество недель обучения (2-3 для дополнительного образования, 6-9 для основного образования)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64152" y="3717033"/>
            <a:ext cx="2304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ea typeface="Calibri"/>
                <a:cs typeface="Times New Roman"/>
              </a:rPr>
              <a:t>2. средняя нагрузка в неделю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015880" y="0"/>
            <a:ext cx="565212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b="1" dirty="0">
                <a:latin typeface="+mj-lt"/>
                <a:ea typeface="+mj-ea"/>
                <a:cs typeface="+mj-cs"/>
              </a:rPr>
              <a:t>5. </a:t>
            </a:r>
            <a:r>
              <a:rPr lang="ru-RU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Общая трудоемкость курса</a:t>
            </a:r>
            <a:endParaRPr lang="ru-RU" sz="24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 cstate="print"/>
          <a:srcRect l="58219" t="46917" r="23350" b="24665"/>
          <a:stretch>
            <a:fillRect/>
          </a:stretch>
        </p:blipFill>
        <p:spPr bwMode="auto">
          <a:xfrm>
            <a:off x="4223793" y="1988840"/>
            <a:ext cx="2409875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59496" y="0"/>
            <a:ext cx="8219256" cy="418058"/>
          </a:xfrm>
        </p:spPr>
        <p:txBody>
          <a:bodyPr>
            <a:noAutofit/>
          </a:bodyPr>
          <a:lstStyle/>
          <a:p>
            <a:pPr algn="l"/>
            <a:r>
              <a:rPr lang="ru-RU" sz="2600" dirty="0">
                <a:solidFill>
                  <a:schemeClr val="accent2">
                    <a:lumMod val="50000"/>
                  </a:schemeClr>
                </a:solidFill>
              </a:rPr>
              <a:t>До регистрации</a:t>
            </a:r>
          </a:p>
        </p:txBody>
      </p:sp>
    </p:spTree>
    <p:extLst>
      <p:ext uri="{BB962C8B-B14F-4D97-AF65-F5344CB8AC3E}">
        <p14:creationId xmlns:p14="http://schemas.microsoft.com/office/powerpoint/2010/main" val="227616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2521</Words>
  <Application>Microsoft Office PowerPoint</Application>
  <PresentationFormat>Широкоэкранный</PresentationFormat>
  <Paragraphs>234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5" baseType="lpstr">
      <vt:lpstr>Arial</vt:lpstr>
      <vt:lpstr>Calibri</vt:lpstr>
      <vt:lpstr>Calibri Light</vt:lpstr>
      <vt:lpstr>Tahoma</vt:lpstr>
      <vt:lpstr>Times New Roman</vt:lpstr>
      <vt:lpstr>Тема Office</vt:lpstr>
      <vt:lpstr>Требования и рекомендации к разработке контента курса</vt:lpstr>
      <vt:lpstr>Описание онлайн курса</vt:lpstr>
      <vt:lpstr>Презентация PowerPoint</vt:lpstr>
      <vt:lpstr>До регистрации</vt:lpstr>
      <vt:lpstr>Презентация PowerPoint</vt:lpstr>
      <vt:lpstr>До регистрации</vt:lpstr>
      <vt:lpstr>Презентация PowerPoint</vt:lpstr>
      <vt:lpstr>Презентация PowerPoint</vt:lpstr>
      <vt:lpstr>До регистрации</vt:lpstr>
      <vt:lpstr>Презентация PowerPoint</vt:lpstr>
      <vt:lpstr>После регистрации</vt:lpstr>
      <vt:lpstr>Презентация PowerPoint</vt:lpstr>
      <vt:lpstr>Основа структуры МООК</vt:lpstr>
      <vt:lpstr>Раздел</vt:lpstr>
      <vt:lpstr>Презентация PowerPoint</vt:lpstr>
      <vt:lpstr>Презентация PowerPoint</vt:lpstr>
      <vt:lpstr>Блоки</vt:lpstr>
      <vt:lpstr>Видеолекции </vt:lpstr>
      <vt:lpstr>Презентация PowerPoint</vt:lpstr>
      <vt:lpstr>Презентация PowerPoint</vt:lpstr>
      <vt:lpstr>Презентация PowerPoint</vt:lpstr>
      <vt:lpstr>Презентация PowerPoint</vt:lpstr>
      <vt:lpstr>Рекомендации по видеозаписи МООК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Организация обратной связи и оценка знаний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Глоссарий</vt:lpstr>
      <vt:lpstr>Организация взаимодействия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Требования к разработке контента курса</dc:title>
  <dc:creator>Zh_user</dc:creator>
  <cp:lastModifiedBy>Саксенбаева Жанна</cp:lastModifiedBy>
  <cp:revision>40</cp:revision>
  <dcterms:created xsi:type="dcterms:W3CDTF">2018-01-09T19:11:22Z</dcterms:created>
  <dcterms:modified xsi:type="dcterms:W3CDTF">2018-01-10T03:26:40Z</dcterms:modified>
</cp:coreProperties>
</file>